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78" r:id="rId2"/>
    <p:sldId id="301" r:id="rId3"/>
    <p:sldId id="302" r:id="rId4"/>
    <p:sldId id="271" r:id="rId5"/>
    <p:sldId id="325" r:id="rId6"/>
    <p:sldId id="280" r:id="rId7"/>
    <p:sldId id="281" r:id="rId8"/>
    <p:sldId id="287" r:id="rId9"/>
    <p:sldId id="326" r:id="rId10"/>
    <p:sldId id="327" r:id="rId11"/>
    <p:sldId id="258" r:id="rId12"/>
    <p:sldId id="328" r:id="rId13"/>
    <p:sldId id="329" r:id="rId14"/>
    <p:sldId id="364" r:id="rId15"/>
    <p:sldId id="330" r:id="rId16"/>
    <p:sldId id="347" r:id="rId17"/>
    <p:sldId id="256" r:id="rId18"/>
    <p:sldId id="348" r:id="rId19"/>
    <p:sldId id="349" r:id="rId20"/>
    <p:sldId id="346" r:id="rId21"/>
    <p:sldId id="350" r:id="rId22"/>
    <p:sldId id="367" r:id="rId23"/>
    <p:sldId id="365" r:id="rId24"/>
    <p:sldId id="358" r:id="rId25"/>
    <p:sldId id="324" r:id="rId26"/>
    <p:sldId id="368" r:id="rId27"/>
    <p:sldId id="359" r:id="rId28"/>
    <p:sldId id="274" r:id="rId29"/>
    <p:sldId id="275" r:id="rId30"/>
    <p:sldId id="369" r:id="rId31"/>
    <p:sldId id="370" r:id="rId32"/>
    <p:sldId id="276" r:id="rId33"/>
    <p:sldId id="380" r:id="rId34"/>
    <p:sldId id="372" r:id="rId35"/>
    <p:sldId id="373" r:id="rId36"/>
    <p:sldId id="381" r:id="rId37"/>
    <p:sldId id="356" r:id="rId38"/>
    <p:sldId id="382" r:id="rId39"/>
    <p:sldId id="383" r:id="rId40"/>
    <p:sldId id="384" r:id="rId41"/>
    <p:sldId id="385" r:id="rId42"/>
    <p:sldId id="288" r:id="rId43"/>
    <p:sldId id="257" r:id="rId4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CEF"/>
          </a:solidFill>
        </a:fill>
      </a:tcStyle>
    </a:wholeTbl>
    <a:band2H>
      <a:tcTxStyle/>
      <a:tcStyle>
        <a:tcBdr/>
        <a:fill>
          <a:solidFill>
            <a:srgbClr val="EFF5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7"/>
    <p:restoredTop sz="94558"/>
  </p:normalViewPr>
  <p:slideViewPr>
    <p:cSldViewPr snapToGrid="0" snapToObjects="1">
      <p:cViewPr varScale="1">
        <p:scale>
          <a:sx n="121" d="100"/>
          <a:sy n="121" d="100"/>
        </p:scale>
        <p:origin x="2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1143000" y="685800"/>
            <a:ext cx="4572000" cy="3429000"/>
          </a:xfrm>
          <a:prstGeom prst="rect">
            <a:avLst/>
          </a:prstGeom>
        </p:spPr>
        <p:txBody>
          <a:bodyPr/>
          <a:lstStyle/>
          <a:p>
            <a:endParaRPr/>
          </a:p>
        </p:txBody>
      </p:sp>
      <p:sp>
        <p:nvSpPr>
          <p:cNvPr id="69" name="Shape 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Times New Roman"/>
      </a:defRPr>
    </a:lvl1pPr>
    <a:lvl2pPr indent="228600" latinLnBrk="0">
      <a:spcBef>
        <a:spcPts val="400"/>
      </a:spcBef>
      <a:defRPr sz="1200">
        <a:latin typeface="+mn-lt"/>
        <a:ea typeface="+mn-ea"/>
        <a:cs typeface="+mn-cs"/>
        <a:sym typeface="Times New Roman"/>
      </a:defRPr>
    </a:lvl2pPr>
    <a:lvl3pPr indent="457200" latinLnBrk="0">
      <a:spcBef>
        <a:spcPts val="400"/>
      </a:spcBef>
      <a:defRPr sz="1200">
        <a:latin typeface="+mn-lt"/>
        <a:ea typeface="+mn-ea"/>
        <a:cs typeface="+mn-cs"/>
        <a:sym typeface="Times New Roman"/>
      </a:defRPr>
    </a:lvl3pPr>
    <a:lvl4pPr indent="685800" latinLnBrk="0">
      <a:spcBef>
        <a:spcPts val="400"/>
      </a:spcBef>
      <a:defRPr sz="1200">
        <a:latin typeface="+mn-lt"/>
        <a:ea typeface="+mn-ea"/>
        <a:cs typeface="+mn-cs"/>
        <a:sym typeface="Times New Roman"/>
      </a:defRPr>
    </a:lvl4pPr>
    <a:lvl5pPr indent="914400" latinLnBrk="0">
      <a:spcBef>
        <a:spcPts val="400"/>
      </a:spcBef>
      <a:defRPr sz="1200">
        <a:latin typeface="+mn-lt"/>
        <a:ea typeface="+mn-ea"/>
        <a:cs typeface="+mn-cs"/>
        <a:sym typeface="Times New Roman"/>
      </a:defRPr>
    </a:lvl5pPr>
    <a:lvl6pPr indent="1143000" latinLnBrk="0">
      <a:spcBef>
        <a:spcPts val="400"/>
      </a:spcBef>
      <a:defRPr sz="1200">
        <a:latin typeface="+mn-lt"/>
        <a:ea typeface="+mn-ea"/>
        <a:cs typeface="+mn-cs"/>
        <a:sym typeface="Times New Roman"/>
      </a:defRPr>
    </a:lvl6pPr>
    <a:lvl7pPr indent="1371600" latinLnBrk="0">
      <a:spcBef>
        <a:spcPts val="400"/>
      </a:spcBef>
      <a:defRPr sz="1200">
        <a:latin typeface="+mn-lt"/>
        <a:ea typeface="+mn-ea"/>
        <a:cs typeface="+mn-cs"/>
        <a:sym typeface="Times New Roman"/>
      </a:defRPr>
    </a:lvl7pPr>
    <a:lvl8pPr indent="1600200" latinLnBrk="0">
      <a:spcBef>
        <a:spcPts val="400"/>
      </a:spcBef>
      <a:defRPr sz="1200">
        <a:latin typeface="+mn-lt"/>
        <a:ea typeface="+mn-ea"/>
        <a:cs typeface="+mn-cs"/>
        <a:sym typeface="Times New Roman"/>
      </a:defRPr>
    </a:lvl8pPr>
    <a:lvl9pPr indent="1828800" latinLnBrk="0">
      <a:spcBef>
        <a:spcPts val="400"/>
      </a:spcBef>
      <a:defRPr sz="1200">
        <a:latin typeface="+mn-lt"/>
        <a:ea typeface="+mn-ea"/>
        <a:cs typeface="+mn-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lvl1pPr>
              <a:lnSpc>
                <a:spcPts val="1800"/>
              </a:lnSpc>
              <a:spcBef>
                <a:spcPts val="0"/>
              </a:spcBef>
              <a:buClr>
                <a:srgbClr val="000000"/>
              </a:buClr>
              <a:buSzPct val="100000"/>
              <a:buChar char="•"/>
              <a:tabLst>
                <a:tab pos="457200" algn="l"/>
                <a:tab pos="914400" algn="l"/>
                <a:tab pos="1371600" algn="l"/>
              </a:tabLst>
              <a:defRPr sz="2400" b="1">
                <a:latin typeface="Arial"/>
                <a:ea typeface="Arial"/>
                <a:cs typeface="Arial"/>
                <a:sym typeface="Arial"/>
              </a:defRPr>
            </a:lvl1pPr>
          </a:lstStyle>
          <a:p>
            <a:r>
              <a:t>Board work:  Binary Numbers</a:t>
            </a:r>
          </a:p>
        </p:txBody>
      </p:sp>
    </p:spTree>
    <p:extLst>
      <p:ext uri="{BB962C8B-B14F-4D97-AF65-F5344CB8AC3E}">
        <p14:creationId xmlns:p14="http://schemas.microsoft.com/office/powerpoint/2010/main" val="2358295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2935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42" name="Line"/>
          <p:cNvSpPr/>
          <p:nvPr/>
        </p:nvSpPr>
        <p:spPr>
          <a:xfrm>
            <a:off x="344487" y="838200"/>
            <a:ext cx="8456613" cy="0"/>
          </a:xfrm>
          <a:prstGeom prst="line">
            <a:avLst/>
          </a:prstGeom>
          <a:ln w="76200">
            <a:solidFill>
              <a:srgbClr val="000000"/>
            </a:solidFill>
          </a:ln>
        </p:spPr>
        <p:txBody>
          <a:bodyPr lIns="45719" rIns="45719"/>
          <a:lstStyle/>
          <a:p>
            <a:pPr>
              <a:defRPr sz="2400"/>
            </a:pPr>
            <a:endParaRPr/>
          </a:p>
        </p:txBody>
      </p:sp>
      <p:sp>
        <p:nvSpPr>
          <p:cNvPr id="43" name="Slide Number"/>
          <p:cNvSpPr txBox="1">
            <a:spLocks noGrp="1"/>
          </p:cNvSpPr>
          <p:nvPr>
            <p:ph type="sldNum" sz="quarter" idx="2"/>
          </p:nvPr>
        </p:nvSpPr>
        <p:spPr>
          <a:xfrm>
            <a:off x="8520112" y="6310312"/>
            <a:ext cx="355874" cy="348122"/>
          </a:xfrm>
          <a:prstGeom prst="rect">
            <a:avLst/>
          </a:prstGeom>
        </p:spPr>
        <p:txBody>
          <a:bodyPr lIns="44450" tIns="44450" rIns="44450" bIns="44450" anchor="t"/>
          <a:lstStyle>
            <a:lvl1pPr algn="l">
              <a:defRPr sz="1800"/>
            </a:lvl1pPr>
          </a:lstStyle>
          <a:p>
            <a:fld id="{86CB4B4D-7CA3-9044-876B-883B54F8677D}" type="slidenum">
              <a:t>‹#›</a:t>
            </a:fld>
            <a:endParaRPr/>
          </a:p>
        </p:txBody>
      </p:sp>
      <p:sp>
        <p:nvSpPr>
          <p:cNvPr id="44" name="Kookmin University"/>
          <p:cNvSpPr txBox="1"/>
          <p:nvPr/>
        </p:nvSpPr>
        <p:spPr>
          <a:xfrm>
            <a:off x="6707187" y="6464300"/>
            <a:ext cx="971105" cy="199877"/>
          </a:xfrm>
          <a:prstGeom prst="rect">
            <a:avLst/>
          </a:prstGeom>
          <a:ln w="12700">
            <a:miter lim="400000"/>
          </a:ln>
          <a:extLst>
            <a:ext uri="{C572A759-6A51-4108-AA02-DFA0A04FC94B}">
              <ma14:wrappingTextBoxFlag xmlns:ma14="http://schemas.microsoft.com/office/mac/drawingml/2011/main" xmlns="" val="1"/>
            </a:ext>
          </a:extLst>
        </p:spPr>
        <p:txBody>
          <a:bodyPr wrap="none" lIns="44450" tIns="44450" rIns="44450" bIns="44450">
            <a:spAutoFit/>
          </a:bodyPr>
          <a:lstStyle>
            <a:lvl1pPr>
              <a:defRPr sz="800"/>
            </a:lvl1pPr>
          </a:lstStyle>
          <a:p>
            <a:r>
              <a:t>Kookmin University</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제목 및 내용">
    <p:spTree>
      <p:nvGrpSpPr>
        <p:cNvPr id="1" name=""/>
        <p:cNvGrpSpPr/>
        <p:nvPr/>
      </p:nvGrpSpPr>
      <p:grpSpPr>
        <a:xfrm>
          <a:off x="0" y="0"/>
          <a:ext cx="0" cy="0"/>
          <a:chOff x="0" y="0"/>
          <a:chExt cx="0" cy="0"/>
        </a:xfrm>
      </p:grpSpPr>
      <p:sp>
        <p:nvSpPr>
          <p:cNvPr id="42" name="Line"/>
          <p:cNvSpPr/>
          <p:nvPr/>
        </p:nvSpPr>
        <p:spPr>
          <a:xfrm>
            <a:off x="344488" y="838200"/>
            <a:ext cx="8456612" cy="0"/>
          </a:xfrm>
          <a:prstGeom prst="line">
            <a:avLst/>
          </a:prstGeom>
          <a:ln w="76200">
            <a:solidFill>
              <a:srgbClr val="000000"/>
            </a:solidFill>
          </a:ln>
        </p:spPr>
        <p:txBody>
          <a:bodyPr lIns="45719" rIns="45719"/>
          <a:lstStyle/>
          <a:p>
            <a:pPr algn="ctr">
              <a:defRPr sz="2400"/>
            </a:pPr>
            <a:endParaRPr/>
          </a:p>
        </p:txBody>
      </p:sp>
      <p:sp>
        <p:nvSpPr>
          <p:cNvPr id="43" name="Title Text"/>
          <p:cNvSpPr txBox="1">
            <a:spLocks noGrp="1"/>
          </p:cNvSpPr>
          <p:nvPr>
            <p:ph type="title"/>
          </p:nvPr>
        </p:nvSpPr>
        <p:spPr>
          <a:xfrm>
            <a:off x="228600" y="152400"/>
            <a:ext cx="7620000" cy="609600"/>
          </a:xfrm>
          <a:prstGeom prst="rect">
            <a:avLst/>
          </a:prstGeom>
        </p:spPr>
        <p:txBody>
          <a:bodyPr lIns="44450" tIns="44450" rIns="44450" bIns="44450" anchor="ctr">
            <a:normAutofit/>
          </a:bodyPr>
          <a:lstStyle>
            <a:lvl1pPr>
              <a:defRPr sz="2800">
                <a:solidFill>
                  <a:srgbClr val="000000"/>
                </a:solidFill>
              </a:defRPr>
            </a:lvl1pPr>
          </a:lstStyle>
          <a:p>
            <a:r>
              <a:t>Title Text</a:t>
            </a:r>
          </a:p>
        </p:txBody>
      </p:sp>
      <p:sp>
        <p:nvSpPr>
          <p:cNvPr id="44" name="Body Level One…"/>
          <p:cNvSpPr txBox="1">
            <a:spLocks noGrp="1"/>
          </p:cNvSpPr>
          <p:nvPr>
            <p:ph type="body" idx="1"/>
          </p:nvPr>
        </p:nvSpPr>
        <p:spPr>
          <a:xfrm>
            <a:off x="228600" y="1143000"/>
            <a:ext cx="8382000" cy="4114800"/>
          </a:xfrm>
          <a:prstGeom prst="rect">
            <a:avLst/>
          </a:prstGeom>
        </p:spPr>
        <p:txBody>
          <a:bodyPr lIns="44450" tIns="44450" rIns="44450" bIns="44450">
            <a:normAutofit/>
          </a:bodyPr>
          <a:lstStyle>
            <a:lvl1pPr>
              <a:buClrTx/>
              <a:buSzPct val="100000"/>
              <a:buChar char="•"/>
              <a:defRPr b="1"/>
            </a:lvl1pPr>
            <a:lvl2pPr>
              <a:buClrTx/>
              <a:buSzPct val="100000"/>
              <a:buChar char="–"/>
              <a:defRPr b="1"/>
            </a:lvl2pPr>
            <a:lvl3pPr>
              <a:buClrTx/>
              <a:buSzPct val="100000"/>
              <a:buChar char="•"/>
              <a:defRPr b="1"/>
            </a:lvl3pPr>
            <a:lvl4pPr>
              <a:buClrTx/>
              <a:buSzPct val="100000"/>
              <a:buChar char="–"/>
              <a:defRPr b="1"/>
            </a:lvl4pPr>
            <a:lvl5pPr marL="2194560" indent="-365760">
              <a:buClrTx/>
              <a:buSzPct val="100000"/>
              <a:buChar char="•"/>
              <a:defRPr b="1"/>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lvl1pPr>
              <a:defRPr>
                <a:latin typeface="+mn-lt"/>
                <a:ea typeface="+mn-ea"/>
                <a:cs typeface="+mn-cs"/>
                <a:sym typeface="Times New Roman"/>
              </a:defRPr>
            </a:lvl1pPr>
          </a:lstStyle>
          <a:p>
            <a:fld id="{86CB4B4D-7CA3-9044-876B-883B54F8677D}" type="slidenum">
              <a:t>‹#›</a:t>
            </a:fld>
            <a:endParaRPr/>
          </a:p>
        </p:txBody>
      </p:sp>
    </p:spTree>
    <p:extLst>
      <p:ext uri="{BB962C8B-B14F-4D97-AF65-F5344CB8AC3E}">
        <p14:creationId xmlns:p14="http://schemas.microsoft.com/office/powerpoint/2010/main" val="270780434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468312" y="260350"/>
            <a:ext cx="36514" cy="3816350"/>
          </a:xfrm>
          <a:prstGeom prst="rect">
            <a:avLst/>
          </a:prstGeom>
          <a:gradFill>
            <a:gsLst>
              <a:gs pos="0">
                <a:srgbClr val="FFFFFF"/>
              </a:gs>
              <a:gs pos="100000">
                <a:srgbClr val="0039A6"/>
              </a:gs>
            </a:gsLst>
            <a:lin ang="16200000"/>
          </a:gradFill>
          <a:ln w="12700">
            <a:miter lim="400000"/>
          </a:ln>
        </p:spPr>
        <p:txBody>
          <a:bodyPr lIns="45719" rIns="45719" anchor="ctr"/>
          <a:lstStyle/>
          <a:p>
            <a:endParaRPr/>
          </a:p>
        </p:txBody>
      </p:sp>
      <p:sp>
        <p:nvSpPr>
          <p:cNvPr id="3" name="Rectangle"/>
          <p:cNvSpPr/>
          <p:nvPr/>
        </p:nvSpPr>
        <p:spPr>
          <a:xfrm>
            <a:off x="250825" y="981075"/>
            <a:ext cx="8569325" cy="71438"/>
          </a:xfrm>
          <a:prstGeom prst="rect">
            <a:avLst/>
          </a:prstGeom>
          <a:gradFill>
            <a:gsLst>
              <a:gs pos="0">
                <a:srgbClr val="FFFFFF"/>
              </a:gs>
              <a:gs pos="100000">
                <a:srgbClr val="0039A6"/>
              </a:gs>
            </a:gsLst>
            <a:lin ang="10800000"/>
          </a:gradFill>
          <a:ln w="12700">
            <a:miter lim="400000"/>
          </a:ln>
        </p:spPr>
        <p:txBody>
          <a:bodyPr lIns="45719" rIns="45719" anchor="ctr"/>
          <a:lstStyle/>
          <a:p>
            <a:endParaRPr/>
          </a:p>
        </p:txBody>
      </p:sp>
      <p:pic>
        <p:nvPicPr>
          <p:cNvPr id="4" name="MK Logo.jpg" descr="MK Logo.jpg"/>
          <p:cNvPicPr>
            <a:picLocks noChangeAspect="1"/>
          </p:cNvPicPr>
          <p:nvPr/>
        </p:nvPicPr>
        <p:blipFill>
          <a:blip r:embed="rId5"/>
          <a:stretch>
            <a:fillRect/>
          </a:stretch>
        </p:blipFill>
        <p:spPr>
          <a:xfrm>
            <a:off x="0" y="6270625"/>
            <a:ext cx="1619250" cy="590550"/>
          </a:xfrm>
          <a:prstGeom prst="rect">
            <a:avLst/>
          </a:prstGeom>
          <a:ln w="12700">
            <a:miter lim="400000"/>
          </a:ln>
        </p:spPr>
      </p:pic>
      <p:sp>
        <p:nvSpPr>
          <p:cNvPr id="5" name="Title Text"/>
          <p:cNvSpPr txBox="1">
            <a:spLocks noGrp="1"/>
          </p:cNvSpPr>
          <p:nvPr>
            <p:ph type="title"/>
          </p:nvPr>
        </p:nvSpPr>
        <p:spPr>
          <a:xfrm>
            <a:off x="457200" y="0"/>
            <a:ext cx="8229600" cy="141763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lstStyle/>
          <a:p>
            <a:r>
              <a:t>Title Text</a:t>
            </a:r>
          </a:p>
        </p:txBody>
      </p:sp>
      <p:sp>
        <p:nvSpPr>
          <p:cNvPr id="6"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ransition spd="med"/>
  <p:txStyles>
    <p:titleStyle>
      <a:lvl1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4400" b="1" i="0" u="none" strike="noStrike" cap="none" spc="0" baseline="0">
          <a:ln>
            <a:noFill/>
          </a:ln>
          <a:solidFill>
            <a:srgbClr val="0039A6"/>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
          <a:srgbClr val="ECEAAC"/>
        </a:buClr>
        <a:buSzPct val="60000"/>
        <a:buFontTx/>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
          <a:srgbClr val="ECEAAC"/>
        </a:buClr>
        <a:buSzPct val="55000"/>
        <a:buFontTx/>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
          <a:srgbClr val="ECEAAC"/>
        </a:buClr>
        <a:buSzPct val="50000"/>
        <a:buFontTx/>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
          <a:srgbClr val="ECEAAC"/>
        </a:buClr>
        <a:buSzPct val="55000"/>
        <a:buFontTx/>
        <a:buChar char="■"/>
        <a:tabLst/>
        <a:defRPr sz="3200" b="0" i="0" u="none" strike="noStrike" cap="none" spc="0" baseline="0">
          <a:ln>
            <a:noFill/>
          </a:ln>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
          <a:srgbClr val="ECEAAC"/>
        </a:buClr>
        <a:buSzPct val="50000"/>
        <a:buFontTx/>
        <a:buChar char="■"/>
        <a:tabLst/>
        <a:defRPr sz="3200" b="0" i="0" u="none" strike="noStrike" cap="none" spc="0" baseline="0">
          <a:ln>
            <a:noFill/>
          </a:ln>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1</a:t>
            </a:fld>
            <a:endParaRPr/>
          </a:p>
        </p:txBody>
      </p:sp>
      <p:sp>
        <p:nvSpPr>
          <p:cNvPr id="237" name="Representing Instructions"/>
          <p:cNvSpPr txBox="1">
            <a:spLocks noGrp="1"/>
          </p:cNvSpPr>
          <p:nvPr>
            <p:ph type="title" idx="4294967295"/>
          </p:nvPr>
        </p:nvSpPr>
        <p:spPr>
          <a:xfrm>
            <a:off x="284819" y="119454"/>
            <a:ext cx="8508519" cy="762000"/>
          </a:xfrm>
          <a:prstGeom prst="rect">
            <a:avLst/>
          </a:prstGeom>
        </p:spPr>
        <p:txBody>
          <a:bodyPr>
            <a:normAutofit/>
          </a:bodyPr>
          <a:lstStyle/>
          <a:p>
            <a:r>
              <a:rPr lang="en-US" sz="3200" dirty="0"/>
              <a:t>2.5 </a:t>
            </a:r>
            <a:r>
              <a:rPr sz="3200" dirty="0"/>
              <a:t>Representing Instructions</a:t>
            </a:r>
            <a:r>
              <a:rPr lang="ko-KR" altLang="en-US" sz="3200" dirty="0"/>
              <a:t> </a:t>
            </a:r>
            <a:r>
              <a:rPr lang="en-US" altLang="ko-KR" sz="3200" dirty="0"/>
              <a:t>in Computer</a:t>
            </a:r>
            <a:endParaRPr sz="3200" dirty="0"/>
          </a:p>
        </p:txBody>
      </p:sp>
      <p:sp>
        <p:nvSpPr>
          <p:cNvPr id="238" name="Instructions are encoded in binary…"/>
          <p:cNvSpPr txBox="1">
            <a:spLocks noGrp="1"/>
          </p:cNvSpPr>
          <p:nvPr>
            <p:ph type="body" idx="4294967295"/>
          </p:nvPr>
        </p:nvSpPr>
        <p:spPr>
          <a:xfrm>
            <a:off x="684212" y="1125537"/>
            <a:ext cx="8270876" cy="5111751"/>
          </a:xfrm>
          <a:prstGeom prst="rect">
            <a:avLst/>
          </a:prstGeom>
        </p:spPr>
        <p:txBody>
          <a:bodyPr>
            <a:normAutofit/>
          </a:bodyPr>
          <a:lstStyle/>
          <a:p>
            <a:pPr>
              <a:spcBef>
                <a:spcPts val="600"/>
              </a:spcBef>
              <a:defRPr sz="2800"/>
            </a:pPr>
            <a:r>
              <a:rPr dirty="0"/>
              <a:t>Instructions are encoded in binary</a:t>
            </a:r>
          </a:p>
          <a:p>
            <a:pPr marL="742950" lvl="1" indent="-285750">
              <a:spcBef>
                <a:spcPts val="0"/>
              </a:spcBef>
              <a:buClr>
                <a:srgbClr val="91AFBF"/>
              </a:buClr>
              <a:defRPr sz="2400"/>
            </a:pPr>
            <a:r>
              <a:rPr dirty="0"/>
              <a:t>Called machine code</a:t>
            </a:r>
          </a:p>
          <a:p>
            <a:pPr>
              <a:spcBef>
                <a:spcPts val="600"/>
              </a:spcBef>
              <a:defRPr sz="2800"/>
            </a:pPr>
            <a:r>
              <a:rPr dirty="0"/>
              <a:t>MIPS instructions</a:t>
            </a:r>
          </a:p>
          <a:p>
            <a:pPr marL="742950" lvl="1" indent="-285750">
              <a:spcBef>
                <a:spcPts val="0"/>
              </a:spcBef>
              <a:buClr>
                <a:srgbClr val="91AFBF"/>
              </a:buClr>
              <a:defRPr sz="2400"/>
            </a:pPr>
            <a:r>
              <a:rPr dirty="0"/>
              <a:t>Encoded as </a:t>
            </a:r>
            <a:r>
              <a:rPr dirty="0">
                <a:solidFill>
                  <a:srgbClr val="FF0000"/>
                </a:solidFill>
              </a:rPr>
              <a:t>32-bit</a:t>
            </a:r>
            <a:r>
              <a:rPr dirty="0"/>
              <a:t> instruction words</a:t>
            </a:r>
          </a:p>
        </p:txBody>
      </p:sp>
      <p:sp>
        <p:nvSpPr>
          <p:cNvPr id="239" name="§2.5 Representing Instructions in the Computer"/>
          <p:cNvSpPr txBox="1"/>
          <p:nvPr/>
        </p:nvSpPr>
        <p:spPr>
          <a:xfrm rot="5400000">
            <a:off x="6521322" y="2272016"/>
            <a:ext cx="4894695" cy="350662"/>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ECEAAC"/>
                </a:solidFill>
              </a:defRPr>
            </a:lvl1pPr>
          </a:lstStyle>
          <a:p>
            <a:r>
              <a:t>§2.5 Representing Instructions in the Computer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5ECC-29FE-F842-B507-AF65120EF43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2B486F9-B708-7E44-8309-D5CF09626ED5}"/>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5007CDF7-5E5F-214A-9BCE-080C06DCEBE1}"/>
              </a:ext>
            </a:extLst>
          </p:cNvPr>
          <p:cNvPicPr>
            <a:picLocks noChangeAspect="1"/>
          </p:cNvPicPr>
          <p:nvPr/>
        </p:nvPicPr>
        <p:blipFill>
          <a:blip r:embed="rId2"/>
          <a:stretch>
            <a:fillRect/>
          </a:stretch>
        </p:blipFill>
        <p:spPr>
          <a:xfrm>
            <a:off x="0" y="182379"/>
            <a:ext cx="9144000" cy="6493242"/>
          </a:xfrm>
          <a:prstGeom prst="rect">
            <a:avLst/>
          </a:prstGeom>
        </p:spPr>
      </p:pic>
      <p:sp>
        <p:nvSpPr>
          <p:cNvPr id="5" name="Rectangle 4">
            <a:extLst>
              <a:ext uri="{FF2B5EF4-FFF2-40B4-BE49-F238E27FC236}">
                <a16:creationId xmlns:a16="http://schemas.microsoft.com/office/drawing/2014/main" id="{9D3AFDA7-F0CC-8D4E-A89F-0B18E4B9845E}"/>
              </a:ext>
            </a:extLst>
          </p:cNvPr>
          <p:cNvSpPr/>
          <p:nvPr/>
        </p:nvSpPr>
        <p:spPr>
          <a:xfrm>
            <a:off x="228600" y="5715000"/>
            <a:ext cx="4921469" cy="91702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75743868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134"/>
          <p:cNvSpPr txBox="1">
            <a:spLocks noGrp="1"/>
          </p:cNvSpPr>
          <p:nvPr>
            <p:ph type="sldNum" sz="quarter" idx="4294967295"/>
          </p:nvPr>
        </p:nvSpPr>
        <p:spPr>
          <a:xfrm>
            <a:off x="8520111" y="6310312"/>
            <a:ext cx="228738" cy="348122"/>
          </a:xfrm>
          <a:prstGeom prst="rect">
            <a:avLst/>
          </a:prstGeom>
          <a:extLst>
            <a:ext uri="{C572A759-6A51-4108-AA02-DFA0A04FC94B}">
              <ma14:wrappingTextBoxFlag xmlns="" xmlns:ma14="http://schemas.microsoft.com/office/mac/drawingml/2011/main" val="1"/>
            </a:ext>
          </a:extLst>
        </p:spPr>
        <p:txBody>
          <a:bodyPr lIns="44450" tIns="44450" rIns="44450" bIns="44450" anchor="t"/>
          <a:lstStyle>
            <a:lvl1pPr algn="l">
              <a:defRPr sz="1800"/>
            </a:lvl1pPr>
          </a:lstStyle>
          <a:p>
            <a:fld id="{86CB4B4D-7CA3-9044-876B-883B54F8677D}" type="slidenum">
              <a:t>11</a:t>
            </a:fld>
            <a:endParaRPr/>
          </a:p>
        </p:txBody>
      </p:sp>
      <p:sp>
        <p:nvSpPr>
          <p:cNvPr id="88" name="Shape 135"/>
          <p:cNvSpPr txBox="1">
            <a:spLocks noGrp="1"/>
          </p:cNvSpPr>
          <p:nvPr>
            <p:ph type="body" idx="4294967295"/>
          </p:nvPr>
        </p:nvSpPr>
        <p:spPr>
          <a:xfrm>
            <a:off x="429385" y="1343786"/>
            <a:ext cx="7980430" cy="3713228"/>
          </a:xfrm>
          <a:prstGeom prst="rect">
            <a:avLst/>
          </a:prstGeom>
        </p:spPr>
        <p:txBody>
          <a:bodyPr lIns="44450" tIns="44450" rIns="44450" bIns="44450">
            <a:normAutofit lnSpcReduction="10000"/>
          </a:bodyPr>
          <a:lstStyle/>
          <a:p>
            <a:pPr>
              <a:spcBef>
                <a:spcPts val="400"/>
              </a:spcBef>
              <a:buClrTx/>
              <a:buSzPct val="100000"/>
              <a:buChar char="•"/>
              <a:defRPr sz="1800" b="1"/>
            </a:pPr>
            <a:r>
              <a:rPr sz="2400" dirty="0">
                <a:latin typeface="Times New Roman" panose="02020603050405020304" pitchFamily="18" charset="0"/>
                <a:cs typeface="Times New Roman" panose="02020603050405020304" pitchFamily="18" charset="0"/>
              </a:rPr>
              <a:t>0x00853022 </a:t>
            </a:r>
          </a:p>
          <a:p>
            <a:pPr>
              <a:spcBef>
                <a:spcPts val="400"/>
              </a:spcBef>
              <a:buClrTx/>
              <a:buSzTx/>
              <a:buNone/>
              <a:defRPr sz="1800" b="1"/>
            </a:pPr>
            <a:r>
              <a:rPr sz="2400" dirty="0">
                <a:latin typeface="Times New Roman" panose="02020603050405020304" pitchFamily="18" charset="0"/>
                <a:cs typeface="Times New Roman" panose="02020603050405020304" pitchFamily="18" charset="0"/>
              </a:rPr>
              <a:t>=    0000 0000 1000 0101 0011 0000 0010 0010</a:t>
            </a:r>
          </a:p>
          <a:p>
            <a:pPr>
              <a:spcBef>
                <a:spcPts val="400"/>
              </a:spcBef>
              <a:buClrTx/>
              <a:buSzTx/>
              <a:buNone/>
              <a:defRPr sz="1800" b="1"/>
            </a:pPr>
            <a:r>
              <a:rPr sz="2400" dirty="0">
                <a:latin typeface="Times New Roman" panose="02020603050405020304" pitchFamily="18" charset="0"/>
                <a:cs typeface="Times New Roman" panose="02020603050405020304" pitchFamily="18" charset="0"/>
              </a:rPr>
              <a:t>=    000000  00100 00101 00110 00000 100010</a:t>
            </a:r>
          </a:p>
          <a:p>
            <a:pPr marL="0" lvl="1" indent="457200">
              <a:spcBef>
                <a:spcPts val="0"/>
              </a:spcBef>
              <a:buClrTx/>
              <a:buSzTx/>
              <a:buNone/>
              <a:defRPr sz="1800" b="1">
                <a:latin typeface="Courier New"/>
                <a:ea typeface="Courier New"/>
                <a:cs typeface="Courier New"/>
                <a:sym typeface="Courier New"/>
              </a:defRPr>
            </a:pPr>
            <a:br>
              <a:rPr dirty="0"/>
            </a:br>
            <a:br>
              <a:rPr dirty="0"/>
            </a:br>
            <a:br>
              <a:rPr dirty="0"/>
            </a:br>
            <a:r>
              <a:rPr dirty="0">
                <a:latin typeface="Arial"/>
                <a:ea typeface="Arial"/>
                <a:cs typeface="Arial"/>
                <a:sym typeface="Arial"/>
              </a:rPr>
              <a:t>	</a:t>
            </a:r>
            <a:r>
              <a:rPr dirty="0"/>
              <a:t>000000	00100	00101	00110	00000	100010</a:t>
            </a:r>
            <a:br>
              <a:rPr dirty="0"/>
            </a:br>
            <a:br>
              <a:rPr dirty="0"/>
            </a:br>
            <a:r>
              <a:rPr dirty="0"/>
              <a:t>	  op	  </a:t>
            </a:r>
            <a:r>
              <a:rPr dirty="0" err="1"/>
              <a:t>rs</a:t>
            </a:r>
            <a:r>
              <a:rPr dirty="0"/>
              <a:t>	  rt	  </a:t>
            </a:r>
            <a:r>
              <a:rPr dirty="0" err="1"/>
              <a:t>rd</a:t>
            </a:r>
            <a:r>
              <a:rPr dirty="0"/>
              <a:t>	</a:t>
            </a:r>
            <a:r>
              <a:rPr dirty="0" err="1"/>
              <a:t>shamt</a:t>
            </a:r>
            <a:r>
              <a:rPr dirty="0"/>
              <a:t>	</a:t>
            </a:r>
            <a:r>
              <a:rPr dirty="0" err="1"/>
              <a:t>funct</a:t>
            </a:r>
            <a:br>
              <a:rPr dirty="0"/>
            </a:br>
            <a:endParaRPr dirty="0"/>
          </a:p>
          <a:p>
            <a:pPr marL="457200" lvl="1" indent="0">
              <a:spcBef>
                <a:spcPts val="0"/>
              </a:spcBef>
              <a:buClrTx/>
              <a:buSzPct val="100000"/>
              <a:buChar char="–"/>
              <a:defRPr sz="1800" b="1">
                <a:latin typeface="Courier New"/>
                <a:ea typeface="Courier New"/>
                <a:cs typeface="Courier New"/>
                <a:sym typeface="Courier New"/>
              </a:defRPr>
            </a:pPr>
            <a:endParaRPr dirty="0"/>
          </a:p>
          <a:p>
            <a:pPr marL="0" lvl="1" indent="457200">
              <a:spcBef>
                <a:spcPts val="0"/>
              </a:spcBef>
              <a:buClrTx/>
              <a:buSzTx/>
              <a:buNone/>
              <a:defRPr sz="1800" b="1">
                <a:latin typeface="Courier New"/>
                <a:ea typeface="Courier New"/>
                <a:cs typeface="Courier New"/>
                <a:sym typeface="Courier New"/>
              </a:defRPr>
            </a:pPr>
            <a:r>
              <a:rPr dirty="0"/>
              <a:t>= </a:t>
            </a:r>
            <a:r>
              <a:rPr dirty="0">
                <a:latin typeface="Arial"/>
                <a:ea typeface="Arial"/>
                <a:cs typeface="Arial"/>
                <a:sym typeface="Arial"/>
              </a:rPr>
              <a:t>  </a:t>
            </a:r>
            <a:r>
              <a:rPr dirty="0">
                <a:latin typeface="Courier" pitchFamily="2" charset="0"/>
              </a:rPr>
              <a:t>sub $6, $4, $5</a:t>
            </a:r>
          </a:p>
        </p:txBody>
      </p:sp>
      <p:sp>
        <p:nvSpPr>
          <p:cNvPr id="89" name="Shape 136"/>
          <p:cNvSpPr txBox="1">
            <a:spLocks noGrp="1"/>
          </p:cNvSpPr>
          <p:nvPr>
            <p:ph type="title" idx="4294967295"/>
          </p:nvPr>
        </p:nvSpPr>
        <p:spPr>
          <a:xfrm>
            <a:off x="228600" y="152400"/>
            <a:ext cx="7620000" cy="609600"/>
          </a:xfrm>
          <a:prstGeom prst="rect">
            <a:avLst/>
          </a:prstGeom>
        </p:spPr>
        <p:txBody>
          <a:bodyPr lIns="44450" tIns="44450" rIns="44450" bIns="44450" anchor="ctr">
            <a:normAutofit/>
          </a:bodyPr>
          <a:lstStyle>
            <a:lvl1pPr>
              <a:defRPr sz="2800">
                <a:solidFill>
                  <a:srgbClr val="000000"/>
                </a:solidFill>
              </a:defRPr>
            </a:lvl1pPr>
          </a:lstStyle>
          <a:p>
            <a:r>
              <a:t>Disassemble the following MIPS instruction</a:t>
            </a:r>
          </a:p>
        </p:txBody>
      </p:sp>
      <p:grpSp>
        <p:nvGrpSpPr>
          <p:cNvPr id="96" name="Group 143"/>
          <p:cNvGrpSpPr/>
          <p:nvPr/>
        </p:nvGrpSpPr>
        <p:grpSpPr>
          <a:xfrm>
            <a:off x="1301750" y="3130548"/>
            <a:ext cx="5626100" cy="292105"/>
            <a:chOff x="0" y="0"/>
            <a:chExt cx="5626100" cy="292103"/>
          </a:xfrm>
        </p:grpSpPr>
        <p:sp>
          <p:nvSpPr>
            <p:cNvPr id="90" name="Shape 137"/>
            <p:cNvSpPr/>
            <p:nvPr/>
          </p:nvSpPr>
          <p:spPr>
            <a:xfrm>
              <a:off x="0" y="-1"/>
              <a:ext cx="5626100" cy="292105"/>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algn="ctr">
                <a:defRPr sz="2400">
                  <a:latin typeface="+mn-lt"/>
                  <a:ea typeface="+mn-ea"/>
                  <a:cs typeface="+mn-cs"/>
                  <a:sym typeface="Times New Roman"/>
                </a:defRPr>
              </a:pPr>
              <a:endParaRPr/>
            </a:p>
          </p:txBody>
        </p:sp>
        <p:sp>
          <p:nvSpPr>
            <p:cNvPr id="91" name="Shape 138"/>
            <p:cNvSpPr/>
            <p:nvPr/>
          </p:nvSpPr>
          <p:spPr>
            <a:xfrm>
              <a:off x="984249"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sp>
          <p:nvSpPr>
            <p:cNvPr id="92" name="Shape 139"/>
            <p:cNvSpPr/>
            <p:nvPr/>
          </p:nvSpPr>
          <p:spPr>
            <a:xfrm>
              <a:off x="1746249"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sp>
          <p:nvSpPr>
            <p:cNvPr id="93" name="Shape 140"/>
            <p:cNvSpPr/>
            <p:nvPr/>
          </p:nvSpPr>
          <p:spPr>
            <a:xfrm>
              <a:off x="2660650"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sp>
          <p:nvSpPr>
            <p:cNvPr id="94" name="Shape 141"/>
            <p:cNvSpPr/>
            <p:nvPr/>
          </p:nvSpPr>
          <p:spPr>
            <a:xfrm>
              <a:off x="3575050"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sp>
          <p:nvSpPr>
            <p:cNvPr id="95" name="Shape 142"/>
            <p:cNvSpPr/>
            <p:nvPr/>
          </p:nvSpPr>
          <p:spPr>
            <a:xfrm>
              <a:off x="4489450"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grpSp>
      <p:grpSp>
        <p:nvGrpSpPr>
          <p:cNvPr id="103" name="Group 150"/>
          <p:cNvGrpSpPr/>
          <p:nvPr/>
        </p:nvGrpSpPr>
        <p:grpSpPr>
          <a:xfrm>
            <a:off x="1301750" y="3663947"/>
            <a:ext cx="5626100" cy="292105"/>
            <a:chOff x="0" y="0"/>
            <a:chExt cx="5626100" cy="292103"/>
          </a:xfrm>
        </p:grpSpPr>
        <p:sp>
          <p:nvSpPr>
            <p:cNvPr id="97" name="Shape 144"/>
            <p:cNvSpPr/>
            <p:nvPr/>
          </p:nvSpPr>
          <p:spPr>
            <a:xfrm>
              <a:off x="0" y="-1"/>
              <a:ext cx="5626100" cy="292105"/>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algn="ctr">
                <a:defRPr sz="2400">
                  <a:latin typeface="+mn-lt"/>
                  <a:ea typeface="+mn-ea"/>
                  <a:cs typeface="+mn-cs"/>
                  <a:sym typeface="Times New Roman"/>
                </a:defRPr>
              </a:pPr>
              <a:endParaRPr/>
            </a:p>
          </p:txBody>
        </p:sp>
        <p:sp>
          <p:nvSpPr>
            <p:cNvPr id="98" name="Shape 145"/>
            <p:cNvSpPr/>
            <p:nvPr/>
          </p:nvSpPr>
          <p:spPr>
            <a:xfrm>
              <a:off x="984249"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sp>
          <p:nvSpPr>
            <p:cNvPr id="99" name="Shape 146"/>
            <p:cNvSpPr/>
            <p:nvPr/>
          </p:nvSpPr>
          <p:spPr>
            <a:xfrm>
              <a:off x="1746249"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sp>
          <p:nvSpPr>
            <p:cNvPr id="100" name="Shape 147"/>
            <p:cNvSpPr/>
            <p:nvPr/>
          </p:nvSpPr>
          <p:spPr>
            <a:xfrm>
              <a:off x="2660650"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sp>
          <p:nvSpPr>
            <p:cNvPr id="101" name="Shape 148"/>
            <p:cNvSpPr/>
            <p:nvPr/>
          </p:nvSpPr>
          <p:spPr>
            <a:xfrm>
              <a:off x="3575050"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sp>
          <p:nvSpPr>
            <p:cNvPr id="102" name="Shape 149"/>
            <p:cNvSpPr/>
            <p:nvPr/>
          </p:nvSpPr>
          <p:spPr>
            <a:xfrm>
              <a:off x="4489450" y="1587"/>
              <a:ext cx="1" cy="290516"/>
            </a:xfrm>
            <a:prstGeom prst="line">
              <a:avLst/>
            </a:prstGeom>
            <a:noFill/>
            <a:ln w="12700" cap="flat">
              <a:solidFill>
                <a:srgbClr val="000000"/>
              </a:solidFill>
              <a:prstDash val="solid"/>
              <a:round/>
            </a:ln>
            <a:effectLst/>
          </p:spPr>
          <p:txBody>
            <a:bodyPr wrap="square" lIns="45718" tIns="45718" rIns="45718" bIns="45718" numCol="1" anchor="t">
              <a:noAutofit/>
            </a:bodyPr>
            <a:lstStyle/>
            <a:p>
              <a:pPr>
                <a:defRPr sz="2400">
                  <a:latin typeface="+mj-lt"/>
                  <a:ea typeface="+mj-ea"/>
                  <a:cs typeface="+mj-cs"/>
                  <a:sym typeface="Helvetica"/>
                </a:defRPr>
              </a:pPr>
              <a:endParaRPr/>
            </a:p>
          </p:txBody>
        </p:sp>
      </p:grpSp>
    </p:spTree>
    <p:extLst>
      <p:ext uri="{BB962C8B-B14F-4D97-AF65-F5344CB8AC3E}">
        <p14:creationId xmlns:p14="http://schemas.microsoft.com/office/powerpoint/2010/main" val="233413570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88">
                                            <p:txEl>
                                              <p:pRg st="1" end="1"/>
                                            </p:txEl>
                                          </p:spTgt>
                                        </p:tgtEl>
                                        <p:attrNameLst>
                                          <p:attrName>style.visibility</p:attrName>
                                        </p:attrNameLst>
                                      </p:cBhvr>
                                      <p:to>
                                        <p:strVal val="visible"/>
                                      </p:to>
                                    </p:set>
                                    <p:anim calcmode="lin" valueType="num">
                                      <p:cBhvr>
                                        <p:cTn id="7" dur="500" fill="hold"/>
                                        <p:tgtEl>
                                          <p:spTgt spid="88">
                                            <p:txEl>
                                              <p:pRg st="1" end="1"/>
                                            </p:txEl>
                                          </p:spTgt>
                                        </p:tgtEl>
                                        <p:attrNameLst>
                                          <p:attrName>ppt_x</p:attrName>
                                        </p:attrNameLst>
                                      </p:cBhvr>
                                      <p:tavLst>
                                        <p:tav tm="0">
                                          <p:val>
                                            <p:strVal val="#ppt_x"/>
                                          </p:val>
                                        </p:tav>
                                        <p:tav tm="100000">
                                          <p:val>
                                            <p:strVal val="#ppt_x"/>
                                          </p:val>
                                        </p:tav>
                                      </p:tavLst>
                                    </p:anim>
                                    <p:anim calcmode="lin" valueType="num">
                                      <p:cBhvr>
                                        <p:cTn id="8" dur="500" fill="hold"/>
                                        <p:tgtEl>
                                          <p:spTgt spid="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88">
                                            <p:txEl>
                                              <p:pRg st="2" end="2"/>
                                            </p:txEl>
                                          </p:spTgt>
                                        </p:tgtEl>
                                        <p:attrNameLst>
                                          <p:attrName>style.visibility</p:attrName>
                                        </p:attrNameLst>
                                      </p:cBhvr>
                                      <p:to>
                                        <p:strVal val="visible"/>
                                      </p:to>
                                    </p:set>
                                    <p:anim calcmode="lin" valueType="num">
                                      <p:cBhvr>
                                        <p:cTn id="13" dur="500" fill="hold"/>
                                        <p:tgtEl>
                                          <p:spTgt spid="88">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88">
                                            <p:txEl>
                                              <p:pRg st="2" end="2"/>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iterate>
                                    <p:tmAbs val="0"/>
                                  </p:iterate>
                                  <p:childTnLst>
                                    <p:set>
                                      <p:cBhvr>
                                        <p:cTn id="17" fill="hold"/>
                                        <p:tgtEl>
                                          <p:spTgt spid="88">
                                            <p:txEl>
                                              <p:pRg st="3" end="3"/>
                                            </p:txEl>
                                          </p:spTgt>
                                        </p:tgtEl>
                                        <p:attrNameLst>
                                          <p:attrName>style.visibility</p:attrName>
                                        </p:attrNameLst>
                                      </p:cBhvr>
                                      <p:to>
                                        <p:strVal val="visible"/>
                                      </p:to>
                                    </p:set>
                                    <p:anim calcmode="lin" valueType="num">
                                      <p:cBhvr>
                                        <p:cTn id="18" dur="500" fill="hold"/>
                                        <p:tgtEl>
                                          <p:spTgt spid="88">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88">
                                            <p:txEl>
                                              <p:pRg st="3" end="3"/>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iterate>
                                    <p:tmAbs val="0"/>
                                  </p:iterate>
                                  <p:childTnLst>
                                    <p:set>
                                      <p:cBhvr>
                                        <p:cTn id="22" fill="hold"/>
                                        <p:tgtEl>
                                          <p:spTgt spid="88">
                                            <p:txEl>
                                              <p:pRg st="4" end="4"/>
                                            </p:txEl>
                                          </p:spTgt>
                                        </p:tgtEl>
                                        <p:attrNameLst>
                                          <p:attrName>style.visibility</p:attrName>
                                        </p:attrNameLst>
                                      </p:cBhvr>
                                      <p:to>
                                        <p:strVal val="visible"/>
                                      </p:to>
                                    </p:set>
                                    <p:anim calcmode="lin" valueType="num">
                                      <p:cBhvr>
                                        <p:cTn id="23" dur="500" fill="hold"/>
                                        <p:tgtEl>
                                          <p:spTgt spid="88">
                                            <p:txEl>
                                              <p:pRg st="4" end="4"/>
                                            </p:txEl>
                                          </p:spTgt>
                                        </p:tgtEl>
                                        <p:attrNameLst>
                                          <p:attrName>ppt_x</p:attrName>
                                        </p:attrNameLst>
                                      </p:cBhvr>
                                      <p:tavLst>
                                        <p:tav tm="0">
                                          <p:val>
                                            <p:strVal val="#ppt_x"/>
                                          </p:val>
                                        </p:tav>
                                        <p:tav tm="100000">
                                          <p:val>
                                            <p:strVal val="#ppt_x"/>
                                          </p:val>
                                        </p:tav>
                                      </p:tavLst>
                                    </p:anim>
                                    <p:anim calcmode="lin" valueType="num">
                                      <p:cBhvr>
                                        <p:cTn id="24" dur="500" fill="hold"/>
                                        <p:tgtEl>
                                          <p:spTgt spid="8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iterate>
                                    <p:tmAbs val="0"/>
                                  </p:iterate>
                                  <p:childTnLst>
                                    <p:set>
                                      <p:cBhvr>
                                        <p:cTn id="28" fill="hold"/>
                                        <p:tgtEl>
                                          <p:spTgt spid="88">
                                            <p:txEl>
                                              <p:pRg st="5" end="5"/>
                                            </p:txEl>
                                          </p:spTgt>
                                        </p:tgtEl>
                                        <p:attrNameLst>
                                          <p:attrName>style.visibility</p:attrName>
                                        </p:attrNameLst>
                                      </p:cBhvr>
                                      <p:to>
                                        <p:strVal val="visible"/>
                                      </p:to>
                                    </p:set>
                                    <p:anim calcmode="lin" valueType="num">
                                      <p:cBhvr>
                                        <p:cTn id="29" dur="500" fill="hold"/>
                                        <p:tgtEl>
                                          <p:spTgt spid="88">
                                            <p:txEl>
                                              <p:pRg st="5" end="5"/>
                                            </p:txEl>
                                          </p:spTgt>
                                        </p:tgtEl>
                                        <p:attrNameLst>
                                          <p:attrName>ppt_x</p:attrName>
                                        </p:attrNameLst>
                                      </p:cBhvr>
                                      <p:tavLst>
                                        <p:tav tm="0">
                                          <p:val>
                                            <p:strVal val="#ppt_x"/>
                                          </p:val>
                                        </p:tav>
                                        <p:tav tm="100000">
                                          <p:val>
                                            <p:strVal val="#ppt_x"/>
                                          </p:val>
                                        </p:tav>
                                      </p:tavLst>
                                    </p:anim>
                                    <p:anim calcmode="lin" valueType="num">
                                      <p:cBhvr>
                                        <p:cTn id="30" dur="500" fill="hold"/>
                                        <p:tgtEl>
                                          <p:spTgt spid="8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352" name="MIPS opcode map"/>
          <p:cNvSpPr txBox="1">
            <a:spLocks noGrp="1"/>
          </p:cNvSpPr>
          <p:nvPr>
            <p:ph type="title" idx="4294967295"/>
          </p:nvPr>
        </p:nvSpPr>
        <p:spPr>
          <a:xfrm>
            <a:off x="0" y="115887"/>
            <a:ext cx="7620000" cy="609601"/>
          </a:xfrm>
          <a:prstGeom prst="rect">
            <a:avLst/>
          </a:prstGeom>
        </p:spPr>
        <p:txBody>
          <a:bodyPr lIns="44450" tIns="44450" rIns="44450" bIns="44450" anchor="ctr">
            <a:normAutofit/>
          </a:bodyPr>
          <a:lstStyle>
            <a:lvl1pPr>
              <a:defRPr sz="2800">
                <a:solidFill>
                  <a:srgbClr val="000000"/>
                </a:solidFill>
              </a:defRPr>
            </a:lvl1pPr>
          </a:lstStyle>
          <a:p>
            <a:r>
              <a:t>MIPS opcode map</a:t>
            </a:r>
          </a:p>
        </p:txBody>
      </p:sp>
      <p:sp>
        <p:nvSpPr>
          <p:cNvPr id="353" name="Appendix A-50"/>
          <p:cNvSpPr txBox="1">
            <a:spLocks noGrp="1"/>
          </p:cNvSpPr>
          <p:nvPr>
            <p:ph type="body" idx="4294967295"/>
          </p:nvPr>
        </p:nvSpPr>
        <p:spPr>
          <a:xfrm>
            <a:off x="429386" y="1343786"/>
            <a:ext cx="7980428" cy="3713228"/>
          </a:xfrm>
          <a:prstGeom prst="rect">
            <a:avLst/>
          </a:prstGeom>
        </p:spPr>
        <p:txBody>
          <a:bodyPr lIns="44450" tIns="44450" rIns="44450" bIns="44450">
            <a:normAutofit/>
          </a:bodyPr>
          <a:lstStyle>
            <a:lvl1pPr>
              <a:spcBef>
                <a:spcPts val="400"/>
              </a:spcBef>
              <a:buClrTx/>
              <a:buSzPct val="100000"/>
              <a:buChar char="•"/>
              <a:defRPr sz="1800" b="1"/>
            </a:lvl1pPr>
          </a:lstStyle>
          <a:p>
            <a:r>
              <a:t>Appendix A-50</a:t>
            </a:r>
          </a:p>
        </p:txBody>
      </p:sp>
      <p:pic>
        <p:nvPicPr>
          <p:cNvPr id="354" name="App-b-10-02-P374493" descr="App-b-10-02-P374493"/>
          <p:cNvPicPr>
            <a:picLocks noChangeAspect="1"/>
          </p:cNvPicPr>
          <p:nvPr/>
        </p:nvPicPr>
        <p:blipFill>
          <a:blip r:embed="rId2"/>
          <a:stretch>
            <a:fillRect/>
          </a:stretch>
        </p:blipFill>
        <p:spPr>
          <a:xfrm>
            <a:off x="3059112" y="0"/>
            <a:ext cx="6084888" cy="6916738"/>
          </a:xfrm>
          <a:prstGeom prst="rect">
            <a:avLst/>
          </a:prstGeom>
          <a:ln w="12700">
            <a:miter lim="400000"/>
          </a:ln>
        </p:spPr>
      </p:pic>
      <p:sp>
        <p:nvSpPr>
          <p:cNvPr id="2" name="Rectangle 1">
            <a:extLst>
              <a:ext uri="{FF2B5EF4-FFF2-40B4-BE49-F238E27FC236}">
                <a16:creationId xmlns:a16="http://schemas.microsoft.com/office/drawing/2014/main" id="{1729789D-8DD0-DB4C-8AC6-99768159694E}"/>
              </a:ext>
            </a:extLst>
          </p:cNvPr>
          <p:cNvSpPr/>
          <p:nvPr/>
        </p:nvSpPr>
        <p:spPr>
          <a:xfrm>
            <a:off x="3384331" y="525517"/>
            <a:ext cx="641131" cy="11561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Rectangle 7">
            <a:extLst>
              <a:ext uri="{FF2B5EF4-FFF2-40B4-BE49-F238E27FC236}">
                <a16:creationId xmlns:a16="http://schemas.microsoft.com/office/drawing/2014/main" id="{465EC713-D944-E549-A55D-ED603239977D}"/>
              </a:ext>
            </a:extLst>
          </p:cNvPr>
          <p:cNvSpPr/>
          <p:nvPr/>
        </p:nvSpPr>
        <p:spPr>
          <a:xfrm>
            <a:off x="6695090" y="566790"/>
            <a:ext cx="525517" cy="10510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D6F3BD5B-D915-DA44-9D2D-E724C83D07CF}"/>
              </a:ext>
            </a:extLst>
          </p:cNvPr>
          <p:cNvSpPr/>
          <p:nvPr/>
        </p:nvSpPr>
        <p:spPr>
          <a:xfrm>
            <a:off x="6695090" y="2890345"/>
            <a:ext cx="525517" cy="158706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152074284"/>
      </p:ext>
    </p:extLst>
  </p:cSld>
  <p:clrMapOvr>
    <a:masterClrMapping/>
  </p:clrMapOvr>
  <p:transition spd="med" advClick="0" advTm="2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B9B52-2D27-1B4B-88EA-795A93AD6044}"/>
              </a:ext>
            </a:extLst>
          </p:cNvPr>
          <p:cNvSpPr>
            <a:spLocks noGrp="1"/>
          </p:cNvSpPr>
          <p:nvPr>
            <p:ph type="title"/>
          </p:nvPr>
        </p:nvSpPr>
        <p:spPr/>
        <p:txBody>
          <a:bodyPr/>
          <a:lstStyle/>
          <a:p>
            <a:r>
              <a:rPr lang="en-US" dirty="0"/>
              <a:t>R-format instructions</a:t>
            </a:r>
          </a:p>
        </p:txBody>
      </p:sp>
      <p:sp>
        <p:nvSpPr>
          <p:cNvPr id="3" name="Text Placeholder 2">
            <a:extLst>
              <a:ext uri="{FF2B5EF4-FFF2-40B4-BE49-F238E27FC236}">
                <a16:creationId xmlns:a16="http://schemas.microsoft.com/office/drawing/2014/main" id="{8B73273D-53E8-BD41-9A8F-CE570DDA59F1}"/>
              </a:ext>
            </a:extLst>
          </p:cNvPr>
          <p:cNvSpPr>
            <a:spLocks noGrp="1"/>
          </p:cNvSpPr>
          <p:nvPr>
            <p:ph type="body" idx="1"/>
          </p:nvPr>
        </p:nvSpPr>
        <p:spPr>
          <a:xfrm>
            <a:off x="228600" y="1142999"/>
            <a:ext cx="8382000" cy="5457497"/>
          </a:xfrm>
        </p:spPr>
        <p:txBody>
          <a:bodyPr>
            <a:normAutofit lnSpcReduction="10000"/>
          </a:bodyPr>
          <a:lstStyle/>
          <a:p>
            <a:r>
              <a:rPr lang="en-US" dirty="0"/>
              <a:t>add / </a:t>
            </a:r>
            <a:r>
              <a:rPr lang="en-US" dirty="0" err="1"/>
              <a:t>addu</a:t>
            </a:r>
            <a:endParaRPr lang="en-US" dirty="0"/>
          </a:p>
          <a:p>
            <a:r>
              <a:rPr lang="en-US" dirty="0"/>
              <a:t>sub / </a:t>
            </a:r>
            <a:r>
              <a:rPr lang="en-US" dirty="0" err="1"/>
              <a:t>subu</a:t>
            </a:r>
            <a:endParaRPr lang="en-US" dirty="0"/>
          </a:p>
          <a:p>
            <a:r>
              <a:rPr lang="en-US" dirty="0"/>
              <a:t>or / and / nor</a:t>
            </a:r>
          </a:p>
          <a:p>
            <a:r>
              <a:rPr lang="en-US" dirty="0" err="1"/>
              <a:t>sll</a:t>
            </a:r>
            <a:r>
              <a:rPr lang="en-US" dirty="0"/>
              <a:t> / </a:t>
            </a:r>
            <a:r>
              <a:rPr lang="en-US" dirty="0" err="1"/>
              <a:t>srl</a:t>
            </a:r>
            <a:r>
              <a:rPr lang="en-US" dirty="0"/>
              <a:t> </a:t>
            </a:r>
          </a:p>
          <a:p>
            <a:pPr marL="0" indent="0">
              <a:buNone/>
            </a:pPr>
            <a:r>
              <a:rPr lang="en-US" dirty="0"/>
              <a:t>              </a:t>
            </a:r>
          </a:p>
          <a:p>
            <a:pPr marL="0" indent="0">
              <a:buNone/>
            </a:pPr>
            <a:endParaRPr lang="en-US" dirty="0"/>
          </a:p>
          <a:p>
            <a:pPr marL="0" indent="0">
              <a:buNone/>
            </a:pPr>
            <a:r>
              <a:rPr lang="en-US" dirty="0"/>
              <a:t>       </a:t>
            </a:r>
            <a:r>
              <a:rPr lang="en-US" b="0" dirty="0" err="1">
                <a:latin typeface="Courier" pitchFamily="2" charset="0"/>
              </a:rPr>
              <a:t>sll</a:t>
            </a:r>
            <a:r>
              <a:rPr lang="en-US" b="0" dirty="0">
                <a:latin typeface="Courier" pitchFamily="2" charset="0"/>
              </a:rPr>
              <a:t>   $10, $16, 4</a:t>
            </a:r>
          </a:p>
          <a:p>
            <a:pPr marL="0" indent="0">
              <a:buNone/>
            </a:pPr>
            <a:r>
              <a:rPr lang="en-US" b="0" dirty="0">
                <a:latin typeface="Times New Roman" panose="02020603050405020304" pitchFamily="18" charset="0"/>
                <a:cs typeface="Times New Roman" panose="02020603050405020304" pitchFamily="18" charset="0"/>
              </a:rPr>
              <a:t>    000000 00000 10000 01010 00100 000000</a:t>
            </a:r>
          </a:p>
          <a:p>
            <a:pPr marL="0" indent="0">
              <a:buNone/>
            </a:pPr>
            <a:r>
              <a:rPr lang="en-US" b="0" dirty="0">
                <a:latin typeface="Times New Roman" panose="02020603050405020304" pitchFamily="18" charset="0"/>
                <a:cs typeface="Times New Roman" panose="02020603050405020304" pitchFamily="18" charset="0"/>
              </a:rPr>
              <a:t>    0000 0000 0001 0000 0101 0001 0000 0000 </a:t>
            </a:r>
          </a:p>
          <a:p>
            <a:pPr marL="0" indent="0">
              <a:buNone/>
            </a:pPr>
            <a:r>
              <a:rPr lang="en-US" b="0" dirty="0">
                <a:latin typeface="Times New Roman" panose="02020603050405020304" pitchFamily="18" charset="0"/>
                <a:cs typeface="Times New Roman" panose="02020603050405020304" pitchFamily="18" charset="0"/>
              </a:rPr>
              <a:t>                  = 0x00105100</a:t>
            </a:r>
          </a:p>
        </p:txBody>
      </p:sp>
      <p:pic>
        <p:nvPicPr>
          <p:cNvPr id="4" name="Picture 3">
            <a:extLst>
              <a:ext uri="{FF2B5EF4-FFF2-40B4-BE49-F238E27FC236}">
                <a16:creationId xmlns:a16="http://schemas.microsoft.com/office/drawing/2014/main" id="{6707151C-1D57-AD47-94A4-F97DD5D56F6A}"/>
              </a:ext>
            </a:extLst>
          </p:cNvPr>
          <p:cNvPicPr>
            <a:picLocks noChangeAspect="1"/>
          </p:cNvPicPr>
          <p:nvPr/>
        </p:nvPicPr>
        <p:blipFill>
          <a:blip r:embed="rId2"/>
          <a:stretch>
            <a:fillRect/>
          </a:stretch>
        </p:blipFill>
        <p:spPr>
          <a:xfrm>
            <a:off x="406400" y="3288863"/>
            <a:ext cx="8204200" cy="850900"/>
          </a:xfrm>
          <a:prstGeom prst="rect">
            <a:avLst/>
          </a:prstGeom>
        </p:spPr>
      </p:pic>
      <p:cxnSp>
        <p:nvCxnSpPr>
          <p:cNvPr id="6" name="Straight Arrow Connector 5">
            <a:extLst>
              <a:ext uri="{FF2B5EF4-FFF2-40B4-BE49-F238E27FC236}">
                <a16:creationId xmlns:a16="http://schemas.microsoft.com/office/drawing/2014/main" id="{D55D274D-3160-9E4B-A040-AC26E5EE24C5}"/>
              </a:ext>
            </a:extLst>
          </p:cNvPr>
          <p:cNvCxnSpPr/>
          <p:nvPr/>
        </p:nvCxnSpPr>
        <p:spPr>
          <a:xfrm flipV="1">
            <a:off x="3008586" y="3962399"/>
            <a:ext cx="2060028" cy="378373"/>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86D7679A-79E3-C541-BB0A-ACAE53380118}"/>
              </a:ext>
            </a:extLst>
          </p:cNvPr>
          <p:cNvCxnSpPr/>
          <p:nvPr/>
        </p:nvCxnSpPr>
        <p:spPr>
          <a:xfrm flipH="1" flipV="1">
            <a:off x="3933496" y="3980737"/>
            <a:ext cx="210207" cy="351987"/>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9A535DAB-ACB1-5E40-90CD-2E2B5161DAE7}"/>
              </a:ext>
            </a:extLst>
          </p:cNvPr>
          <p:cNvCxnSpPr/>
          <p:nvPr/>
        </p:nvCxnSpPr>
        <p:spPr>
          <a:xfrm flipV="1">
            <a:off x="5246414" y="3980737"/>
            <a:ext cx="1167524" cy="378373"/>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02619921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8780-8BB5-5D46-B202-09E14C7696D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665A2A4-87B0-1043-B975-04EEBBC150E1}"/>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AA74EAFF-6EE7-8442-80A0-B4C84FF0613C}"/>
              </a:ext>
            </a:extLst>
          </p:cNvPr>
          <p:cNvPicPr>
            <a:picLocks noChangeAspect="1"/>
          </p:cNvPicPr>
          <p:nvPr/>
        </p:nvPicPr>
        <p:blipFill>
          <a:blip r:embed="rId2"/>
          <a:stretch>
            <a:fillRect/>
          </a:stretch>
        </p:blipFill>
        <p:spPr>
          <a:xfrm>
            <a:off x="0" y="1058921"/>
            <a:ext cx="9144000" cy="4740158"/>
          </a:xfrm>
          <a:prstGeom prst="rect">
            <a:avLst/>
          </a:prstGeom>
        </p:spPr>
      </p:pic>
      <p:sp>
        <p:nvSpPr>
          <p:cNvPr id="5" name="Rectangle 4">
            <a:extLst>
              <a:ext uri="{FF2B5EF4-FFF2-40B4-BE49-F238E27FC236}">
                <a16:creationId xmlns:a16="http://schemas.microsoft.com/office/drawing/2014/main" id="{433C4604-2C90-5C40-B1F0-D631708B5F11}"/>
              </a:ext>
            </a:extLst>
          </p:cNvPr>
          <p:cNvSpPr/>
          <p:nvPr/>
        </p:nvSpPr>
        <p:spPr>
          <a:xfrm>
            <a:off x="2774731" y="2921876"/>
            <a:ext cx="6369269" cy="50712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87302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7D326-59D2-2248-B0E1-0B1C6964D3A4}"/>
              </a:ext>
            </a:extLst>
          </p:cNvPr>
          <p:cNvPicPr>
            <a:picLocks noChangeAspect="1"/>
          </p:cNvPicPr>
          <p:nvPr/>
        </p:nvPicPr>
        <p:blipFill>
          <a:blip r:embed="rId2"/>
          <a:stretch>
            <a:fillRect/>
          </a:stretch>
        </p:blipFill>
        <p:spPr>
          <a:xfrm>
            <a:off x="0" y="107699"/>
            <a:ext cx="9144000" cy="6642602"/>
          </a:xfrm>
          <a:prstGeom prst="rect">
            <a:avLst/>
          </a:prstGeom>
        </p:spPr>
      </p:pic>
      <p:sp>
        <p:nvSpPr>
          <p:cNvPr id="3" name="Rectangle 2">
            <a:extLst>
              <a:ext uri="{FF2B5EF4-FFF2-40B4-BE49-F238E27FC236}">
                <a16:creationId xmlns:a16="http://schemas.microsoft.com/office/drawing/2014/main" id="{B0FB57F1-3AEB-1442-B141-12B26FD5CC2D}"/>
              </a:ext>
            </a:extLst>
          </p:cNvPr>
          <p:cNvSpPr/>
          <p:nvPr/>
        </p:nvSpPr>
        <p:spPr>
          <a:xfrm>
            <a:off x="3300248" y="3195145"/>
            <a:ext cx="2869324" cy="2338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99268102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9E1D-93FE-2F45-B21B-7A30A4B8AC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CAF6338-CAD4-F84A-B66E-CAE984662962}"/>
              </a:ext>
            </a:extLst>
          </p:cNvPr>
          <p:cNvSpPr>
            <a:spLocks noGrp="1"/>
          </p:cNvSpPr>
          <p:nvPr>
            <p:ph type="body" idx="1"/>
          </p:nvPr>
        </p:nvSpPr>
        <p:spPr/>
        <p:txBody>
          <a:bodyPr/>
          <a:lstStyle/>
          <a:p>
            <a:pPr marL="0" indent="0">
              <a:buNone/>
            </a:pPr>
            <a:r>
              <a:rPr lang="en-US" b="0" dirty="0">
                <a:latin typeface="Times New Roman" panose="02020603050405020304" pitchFamily="18" charset="0"/>
                <a:cs typeface="Times New Roman" panose="02020603050405020304" pitchFamily="18" charset="0"/>
              </a:rPr>
              <a:t> 0x016C6820</a:t>
            </a:r>
          </a:p>
          <a:p>
            <a:pPr marL="0" indent="0">
              <a:buNone/>
            </a:pPr>
            <a:r>
              <a:rPr lang="en-US" b="0" dirty="0">
                <a:latin typeface="Times New Roman" panose="02020603050405020304" pitchFamily="18" charset="0"/>
                <a:cs typeface="Times New Roman" panose="02020603050405020304" pitchFamily="18" charset="0"/>
              </a:rPr>
              <a:t>= 0000 0001 0110 1100 0110 1000 0010 0000 </a:t>
            </a:r>
          </a:p>
          <a:p>
            <a:pPr marL="0" indent="0">
              <a:buNone/>
            </a:pPr>
            <a:endParaRPr lang="en-US" b="0" dirty="0">
              <a:latin typeface="Times New Roman" panose="02020603050405020304" pitchFamily="18" charset="0"/>
              <a:cs typeface="Times New Roman" panose="02020603050405020304" pitchFamily="18" charset="0"/>
            </a:endParaRPr>
          </a:p>
          <a:p>
            <a:pPr marL="0" indent="0">
              <a:buNone/>
            </a:pPr>
            <a:r>
              <a:rPr lang="en-US" b="0" dirty="0">
                <a:latin typeface="Times New Roman" panose="02020603050405020304" pitchFamily="18" charset="0"/>
                <a:cs typeface="Times New Roman" panose="02020603050405020304" pitchFamily="18" charset="0"/>
              </a:rPr>
              <a:t>   000000 01011 01100 01101 00000 100000</a:t>
            </a:r>
          </a:p>
          <a:p>
            <a:pPr marL="0" indent="0">
              <a:buNone/>
            </a:pPr>
            <a:endParaRPr lang="en-US" b="0" dirty="0">
              <a:latin typeface="Times New Roman" panose="02020603050405020304" pitchFamily="18" charset="0"/>
              <a:cs typeface="Times New Roman" panose="02020603050405020304" pitchFamily="18" charset="0"/>
            </a:endParaRPr>
          </a:p>
          <a:p>
            <a:pPr marL="0" indent="0">
              <a:buNone/>
            </a:pPr>
            <a:r>
              <a:rPr lang="en-US" b="0" dirty="0">
                <a:latin typeface="Times New Roman" panose="02020603050405020304" pitchFamily="18" charset="0"/>
                <a:cs typeface="Times New Roman" panose="02020603050405020304" pitchFamily="18" charset="0"/>
              </a:rPr>
              <a:t>         </a:t>
            </a:r>
            <a:r>
              <a:rPr lang="en-US" b="0" dirty="0">
                <a:latin typeface="Courier" pitchFamily="2" charset="0"/>
                <a:cs typeface="Times New Roman" panose="02020603050405020304" pitchFamily="18" charset="0"/>
              </a:rPr>
              <a:t>add $13, $11, $12</a:t>
            </a:r>
          </a:p>
          <a:p>
            <a:pPr marL="0" indent="0">
              <a:buNone/>
            </a:pPr>
            <a:endParaRPr lang="en-US" dirty="0"/>
          </a:p>
        </p:txBody>
      </p:sp>
      <p:cxnSp>
        <p:nvCxnSpPr>
          <p:cNvPr id="5" name="Straight Arrow Connector 4">
            <a:extLst>
              <a:ext uri="{FF2B5EF4-FFF2-40B4-BE49-F238E27FC236}">
                <a16:creationId xmlns:a16="http://schemas.microsoft.com/office/drawing/2014/main" id="{2A0BD565-8FB4-1E42-AF2C-B37B80ACE4AF}"/>
              </a:ext>
            </a:extLst>
          </p:cNvPr>
          <p:cNvCxnSpPr/>
          <p:nvPr/>
        </p:nvCxnSpPr>
        <p:spPr>
          <a:xfrm flipH="1">
            <a:off x="2638097" y="3352800"/>
            <a:ext cx="1933903" cy="777766"/>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A7CE2CF7-B6C2-6643-B854-F7E9DEBE2141}"/>
              </a:ext>
            </a:extLst>
          </p:cNvPr>
          <p:cNvCxnSpPr/>
          <p:nvPr/>
        </p:nvCxnSpPr>
        <p:spPr>
          <a:xfrm>
            <a:off x="2585545" y="3429000"/>
            <a:ext cx="1271752" cy="68054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9BD96E75-338E-A242-BB6F-6906A6E27A87}"/>
              </a:ext>
            </a:extLst>
          </p:cNvPr>
          <p:cNvCxnSpPr/>
          <p:nvPr/>
        </p:nvCxnSpPr>
        <p:spPr>
          <a:xfrm>
            <a:off x="3457903" y="3352800"/>
            <a:ext cx="1566042" cy="777766"/>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29213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 Number"/>
          <p:cNvSpPr txBox="1">
            <a:spLocks noGrp="1"/>
          </p:cNvSpPr>
          <p:nvPr>
            <p:ph type="sldNum" sz="quarter" idx="4294967295"/>
          </p:nvPr>
        </p:nvSpPr>
        <p:spPr>
          <a:xfrm>
            <a:off x="8761588" y="6451701"/>
            <a:ext cx="203025" cy="288824"/>
          </a:xfrm>
          <a:prstGeom prst="rect">
            <a:avLst/>
          </a:prstGeom>
          <a:extLst>
            <a:ext uri="{C572A759-6A51-4108-AA02-DFA0A04FC94B}">
              <ma14:wrappingTextBoxFlag xmlns="" xmlns:ma14="http://schemas.microsoft.com/office/mac/drawingml/2011/main" val="1"/>
            </a:ext>
          </a:extLst>
        </p:spPr>
        <p:txBody>
          <a:bodyPr anchor="b"/>
          <a:lstStyle>
            <a:lvl1pPr>
              <a:defRPr sz="1400" b="1"/>
            </a:lvl1pPr>
          </a:lstStyle>
          <a:p>
            <a:fld id="{86CB4B4D-7CA3-9044-876B-883B54F8677D}" type="slidenum">
              <a:t>17</a:t>
            </a:fld>
            <a:endParaRPr/>
          </a:p>
        </p:txBody>
      </p:sp>
      <p:sp>
        <p:nvSpPr>
          <p:cNvPr id="70" name="MIPS I-format Instructions"/>
          <p:cNvSpPr txBox="1">
            <a:spLocks noGrp="1"/>
          </p:cNvSpPr>
          <p:nvPr>
            <p:ph type="title" idx="4294967295"/>
          </p:nvPr>
        </p:nvSpPr>
        <p:spPr>
          <a:xfrm>
            <a:off x="684212" y="146050"/>
            <a:ext cx="8259763" cy="762000"/>
          </a:xfrm>
          <a:prstGeom prst="rect">
            <a:avLst/>
          </a:prstGeom>
        </p:spPr>
        <p:txBody>
          <a:bodyPr>
            <a:normAutofit/>
          </a:bodyPr>
          <a:lstStyle/>
          <a:p>
            <a:r>
              <a:t>MIPS I-format Instructions</a:t>
            </a:r>
          </a:p>
        </p:txBody>
      </p:sp>
      <p:sp>
        <p:nvSpPr>
          <p:cNvPr id="71" name="Immediate arithmetic and load/store instructions…"/>
          <p:cNvSpPr txBox="1">
            <a:spLocks noGrp="1"/>
          </p:cNvSpPr>
          <p:nvPr>
            <p:ph type="body" idx="4294967295"/>
          </p:nvPr>
        </p:nvSpPr>
        <p:spPr>
          <a:xfrm>
            <a:off x="684212" y="2349500"/>
            <a:ext cx="8270876" cy="3887788"/>
          </a:xfrm>
          <a:prstGeom prst="rect">
            <a:avLst/>
          </a:prstGeom>
        </p:spPr>
        <p:txBody>
          <a:bodyPr>
            <a:normAutofit/>
          </a:bodyPr>
          <a:lstStyle/>
          <a:p>
            <a:pPr>
              <a:spcBef>
                <a:spcPts val="600"/>
              </a:spcBef>
              <a:defRPr sz="2800"/>
            </a:pPr>
            <a:r>
              <a:rPr dirty="0"/>
              <a:t>Immediate arithmetic and load/store instructions</a:t>
            </a:r>
          </a:p>
          <a:p>
            <a:pPr marL="742950" lvl="1" indent="-285750">
              <a:spcBef>
                <a:spcPts val="0"/>
              </a:spcBef>
              <a:buClr>
                <a:srgbClr val="91AFBF"/>
              </a:buClr>
              <a:defRPr sz="2400"/>
            </a:pPr>
            <a:r>
              <a:rPr dirty="0"/>
              <a:t>rt: destination or source register number</a:t>
            </a:r>
          </a:p>
          <a:p>
            <a:pPr marL="742950" lvl="1" indent="-285750">
              <a:spcBef>
                <a:spcPts val="0"/>
              </a:spcBef>
              <a:buClr>
                <a:srgbClr val="91AFBF"/>
              </a:buClr>
              <a:defRPr sz="2400"/>
            </a:pPr>
            <a:r>
              <a:rPr dirty="0"/>
              <a:t>Constant: –2</a:t>
            </a:r>
            <a:r>
              <a:rPr baseline="30000" dirty="0"/>
              <a:t>15</a:t>
            </a:r>
            <a:r>
              <a:rPr dirty="0"/>
              <a:t> </a:t>
            </a:r>
            <a:r>
              <a:rPr lang="en-US" dirty="0"/>
              <a:t> ~</a:t>
            </a:r>
            <a:r>
              <a:rPr dirty="0"/>
              <a:t> </a:t>
            </a:r>
            <a:r>
              <a:rPr lang="en-US" dirty="0"/>
              <a:t>(</a:t>
            </a:r>
            <a:r>
              <a:rPr dirty="0"/>
              <a:t>+2</a:t>
            </a:r>
            <a:r>
              <a:rPr baseline="30000" dirty="0"/>
              <a:t>15</a:t>
            </a:r>
            <a:r>
              <a:rPr dirty="0"/>
              <a:t> – 1</a:t>
            </a:r>
            <a:r>
              <a:rPr lang="en-US" dirty="0"/>
              <a:t>)</a:t>
            </a:r>
          </a:p>
          <a:p>
            <a:pPr marL="742950" lvl="1" indent="-285750">
              <a:spcBef>
                <a:spcPts val="0"/>
              </a:spcBef>
              <a:buClr>
                <a:srgbClr val="91AFBF"/>
              </a:buClr>
              <a:defRPr sz="2400"/>
            </a:pPr>
            <a:endParaRPr lang="en-US" dirty="0"/>
          </a:p>
          <a:p>
            <a:pPr marL="302079" indent="-285750">
              <a:spcBef>
                <a:spcPts val="0"/>
              </a:spcBef>
              <a:buClr>
                <a:srgbClr val="91AFBF"/>
              </a:buClr>
              <a:defRPr sz="2400"/>
            </a:pPr>
            <a:r>
              <a:rPr lang="en-US" sz="2800" dirty="0" err="1"/>
              <a:t>ori</a:t>
            </a:r>
            <a:r>
              <a:rPr lang="en-US" sz="2800" dirty="0"/>
              <a:t>, </a:t>
            </a:r>
            <a:r>
              <a:rPr lang="en-US" sz="2800" dirty="0" err="1"/>
              <a:t>andi</a:t>
            </a:r>
            <a:r>
              <a:rPr lang="en-US" sz="2800" dirty="0"/>
              <a:t> (no sign extension)</a:t>
            </a:r>
          </a:p>
          <a:p>
            <a:pPr marL="302079" indent="-285750">
              <a:spcBef>
                <a:spcPts val="0"/>
              </a:spcBef>
              <a:buClr>
                <a:srgbClr val="91AFBF"/>
              </a:buClr>
              <a:defRPr sz="2400"/>
            </a:pPr>
            <a:r>
              <a:rPr lang="en-US" sz="2800" dirty="0" err="1"/>
              <a:t>addi</a:t>
            </a:r>
            <a:r>
              <a:rPr lang="en-US" sz="2800" dirty="0"/>
              <a:t> (sign extension) </a:t>
            </a:r>
            <a:endParaRPr sz="2800" dirty="0"/>
          </a:p>
        </p:txBody>
      </p:sp>
      <p:grpSp>
        <p:nvGrpSpPr>
          <p:cNvPr id="80" name="Group"/>
          <p:cNvGrpSpPr/>
          <p:nvPr/>
        </p:nvGrpSpPr>
        <p:grpSpPr>
          <a:xfrm>
            <a:off x="1331912" y="1412874"/>
            <a:ext cx="6913563" cy="749956"/>
            <a:chOff x="0" y="0"/>
            <a:chExt cx="6913562" cy="749954"/>
          </a:xfrm>
        </p:grpSpPr>
        <p:sp>
          <p:nvSpPr>
            <p:cNvPr id="72" name="op"/>
            <p:cNvSpPr txBox="1"/>
            <p:nvPr/>
          </p:nvSpPr>
          <p:spPr>
            <a:xfrm>
              <a:off x="0" y="0"/>
              <a:ext cx="1296988" cy="394281"/>
            </a:xfrm>
            <a:prstGeom prst="rect">
              <a:avLst/>
            </a:prstGeom>
            <a:noFill/>
            <a:ln w="19050" cap="flat">
              <a:solidFill>
                <a:srgbClr val="00000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000"/>
              </a:lvl1pPr>
            </a:lstStyle>
            <a:p>
              <a:r>
                <a:t>op</a:t>
              </a:r>
            </a:p>
          </p:txBody>
        </p:sp>
        <p:sp>
          <p:nvSpPr>
            <p:cNvPr id="73" name="rs"/>
            <p:cNvSpPr txBox="1"/>
            <p:nvPr/>
          </p:nvSpPr>
          <p:spPr>
            <a:xfrm>
              <a:off x="1296987" y="0"/>
              <a:ext cx="1079501" cy="394281"/>
            </a:xfrm>
            <a:prstGeom prst="rect">
              <a:avLst/>
            </a:prstGeom>
            <a:noFill/>
            <a:ln w="19050" cap="flat">
              <a:solidFill>
                <a:srgbClr val="00000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000"/>
              </a:lvl1pPr>
            </a:lstStyle>
            <a:p>
              <a:r>
                <a:t>rs</a:t>
              </a:r>
            </a:p>
          </p:txBody>
        </p:sp>
        <p:sp>
          <p:nvSpPr>
            <p:cNvPr id="74" name="rt"/>
            <p:cNvSpPr txBox="1"/>
            <p:nvPr/>
          </p:nvSpPr>
          <p:spPr>
            <a:xfrm>
              <a:off x="2376487" y="0"/>
              <a:ext cx="1079501" cy="394281"/>
            </a:xfrm>
            <a:prstGeom prst="rect">
              <a:avLst/>
            </a:prstGeom>
            <a:noFill/>
            <a:ln w="19050" cap="flat">
              <a:solidFill>
                <a:srgbClr val="00000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000"/>
              </a:lvl1pPr>
            </a:lstStyle>
            <a:p>
              <a:r>
                <a:t>rt</a:t>
              </a:r>
            </a:p>
          </p:txBody>
        </p:sp>
        <p:sp>
          <p:nvSpPr>
            <p:cNvPr id="75" name="constant or address"/>
            <p:cNvSpPr txBox="1"/>
            <p:nvPr/>
          </p:nvSpPr>
          <p:spPr>
            <a:xfrm>
              <a:off x="3455987" y="0"/>
              <a:ext cx="3457576" cy="394281"/>
            </a:xfrm>
            <a:prstGeom prst="rect">
              <a:avLst/>
            </a:prstGeom>
            <a:noFill/>
            <a:ln w="19050" cap="flat">
              <a:solidFill>
                <a:srgbClr val="00000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000"/>
              </a:lvl1pPr>
            </a:lstStyle>
            <a:p>
              <a:r>
                <a:t>constant or address</a:t>
              </a:r>
            </a:p>
          </p:txBody>
        </p:sp>
        <p:sp>
          <p:nvSpPr>
            <p:cNvPr id="76" name="6 bits"/>
            <p:cNvSpPr txBox="1"/>
            <p:nvPr/>
          </p:nvSpPr>
          <p:spPr>
            <a:xfrm>
              <a:off x="330567" y="436562"/>
              <a:ext cx="589816"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a:lvl1pPr>
            </a:lstStyle>
            <a:p>
              <a:r>
                <a:t>6 bits</a:t>
              </a:r>
            </a:p>
          </p:txBody>
        </p:sp>
        <p:sp>
          <p:nvSpPr>
            <p:cNvPr id="77" name="5 bits"/>
            <p:cNvSpPr txBox="1"/>
            <p:nvPr/>
          </p:nvSpPr>
          <p:spPr>
            <a:xfrm>
              <a:off x="1554529" y="436562"/>
              <a:ext cx="589817"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a:lvl1pPr>
            </a:lstStyle>
            <a:p>
              <a:r>
                <a:t>5 bits</a:t>
              </a:r>
            </a:p>
          </p:txBody>
        </p:sp>
        <p:sp>
          <p:nvSpPr>
            <p:cNvPr id="78" name="5 bits"/>
            <p:cNvSpPr txBox="1"/>
            <p:nvPr/>
          </p:nvSpPr>
          <p:spPr>
            <a:xfrm>
              <a:off x="2635617" y="436562"/>
              <a:ext cx="589816"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a:lvl1pPr>
            </a:lstStyle>
            <a:p>
              <a:r>
                <a:t>5 bits</a:t>
              </a:r>
            </a:p>
          </p:txBody>
        </p:sp>
        <p:sp>
          <p:nvSpPr>
            <p:cNvPr id="79" name="16 bits"/>
            <p:cNvSpPr txBox="1"/>
            <p:nvPr/>
          </p:nvSpPr>
          <p:spPr>
            <a:xfrm>
              <a:off x="4883368" y="436562"/>
              <a:ext cx="702827"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a:lvl1pPr>
            </a:lstStyle>
            <a:p>
              <a:r>
                <a:t>16 bits</a:t>
              </a:r>
            </a:p>
          </p:txBody>
        </p:sp>
      </p:grpSp>
    </p:spTree>
    <p:extLst>
      <p:ext uri="{BB962C8B-B14F-4D97-AF65-F5344CB8AC3E}">
        <p14:creationId xmlns:p14="http://schemas.microsoft.com/office/powerpoint/2010/main" val="197911536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9E1D-93FE-2F45-B21B-7A30A4B8AC7D}"/>
              </a:ext>
            </a:extLst>
          </p:cNvPr>
          <p:cNvSpPr>
            <a:spLocks noGrp="1"/>
          </p:cNvSpPr>
          <p:nvPr>
            <p:ph type="title"/>
          </p:nvPr>
        </p:nvSpPr>
        <p:spPr/>
        <p:txBody>
          <a:bodyPr/>
          <a:lstStyle/>
          <a:p>
            <a:r>
              <a:rPr lang="en-US" dirty="0" err="1"/>
              <a:t>ori</a:t>
            </a:r>
            <a:endParaRPr lang="en-US" dirty="0"/>
          </a:p>
        </p:txBody>
      </p:sp>
      <p:sp>
        <p:nvSpPr>
          <p:cNvPr id="3" name="Text Placeholder 2">
            <a:extLst>
              <a:ext uri="{FF2B5EF4-FFF2-40B4-BE49-F238E27FC236}">
                <a16:creationId xmlns:a16="http://schemas.microsoft.com/office/drawing/2014/main" id="{ACAF6338-CAD4-F84A-B66E-CAE984662962}"/>
              </a:ext>
            </a:extLst>
          </p:cNvPr>
          <p:cNvSpPr>
            <a:spLocks noGrp="1"/>
          </p:cNvSpPr>
          <p:nvPr>
            <p:ph type="body" idx="1"/>
          </p:nvPr>
        </p:nvSpPr>
        <p:spPr>
          <a:xfrm>
            <a:off x="381000" y="2183524"/>
            <a:ext cx="8382000" cy="4114800"/>
          </a:xfrm>
        </p:spPr>
        <p:txBody>
          <a:bodyPr>
            <a:normAutofit/>
          </a:bodyPr>
          <a:lstStyle/>
          <a:p>
            <a:pPr marL="0" indent="0">
              <a:buNone/>
            </a:pPr>
            <a:r>
              <a:rPr lang="en-US" b="0" dirty="0">
                <a:latin typeface="Times New Roman" panose="02020603050405020304" pitchFamily="18" charset="0"/>
                <a:cs typeface="Times New Roman" panose="02020603050405020304" pitchFamily="18" charset="0"/>
              </a:rPr>
              <a:t>     </a:t>
            </a:r>
            <a:r>
              <a:rPr lang="en-US" b="0" dirty="0" err="1">
                <a:latin typeface="Courier" pitchFamily="2" charset="0"/>
                <a:cs typeface="Times New Roman" panose="02020603050405020304" pitchFamily="18" charset="0"/>
              </a:rPr>
              <a:t>ori</a:t>
            </a:r>
            <a:r>
              <a:rPr lang="en-US" b="0" dirty="0">
                <a:latin typeface="Courier" pitchFamily="2" charset="0"/>
                <a:cs typeface="Times New Roman" panose="02020603050405020304" pitchFamily="18" charset="0"/>
              </a:rPr>
              <a:t> $11, $9, 0</a:t>
            </a:r>
          </a:p>
          <a:p>
            <a:pPr marL="0" indent="0">
              <a:buNone/>
            </a:pPr>
            <a:endParaRPr lang="en-US" b="0" dirty="0">
              <a:latin typeface="Courier" pitchFamily="2" charset="0"/>
              <a:cs typeface="Times New Roman" panose="02020603050405020304" pitchFamily="18" charset="0"/>
            </a:endParaRPr>
          </a:p>
          <a:p>
            <a:pPr marL="0" indent="0">
              <a:buNone/>
            </a:pPr>
            <a:r>
              <a:rPr lang="en-US" b="0" dirty="0">
                <a:latin typeface="Times New Roman" panose="02020603050405020304" pitchFamily="18" charset="0"/>
                <a:cs typeface="Times New Roman" panose="02020603050405020304" pitchFamily="18" charset="0"/>
              </a:rPr>
              <a:t>     001101   01001   01011   0000000000000000</a:t>
            </a:r>
          </a:p>
          <a:p>
            <a:pPr marL="0" indent="0">
              <a:buNone/>
            </a:pPr>
            <a:endParaRPr lang="en-US" b="0" dirty="0">
              <a:latin typeface="Times New Roman" panose="02020603050405020304" pitchFamily="18" charset="0"/>
              <a:cs typeface="Times New Roman" panose="02020603050405020304" pitchFamily="18" charset="0"/>
            </a:endParaRPr>
          </a:p>
          <a:p>
            <a:pPr marL="0" indent="0">
              <a:buNone/>
            </a:pPr>
            <a:r>
              <a:rPr lang="en-US" b="0" dirty="0">
                <a:latin typeface="Times New Roman" panose="02020603050405020304" pitchFamily="18" charset="0"/>
                <a:cs typeface="Times New Roman" panose="02020603050405020304" pitchFamily="18" charset="0"/>
              </a:rPr>
              <a:t>     0011 0101 0010 1011 0000 0000 0000 0000 </a:t>
            </a:r>
          </a:p>
          <a:p>
            <a:pPr marL="0" indent="0">
              <a:buNone/>
            </a:pPr>
            <a:r>
              <a:rPr lang="en-US" b="0" dirty="0">
                <a:latin typeface="Times New Roman" panose="02020603050405020304" pitchFamily="18" charset="0"/>
                <a:cs typeface="Times New Roman" panose="02020603050405020304" pitchFamily="18" charset="0"/>
              </a:rPr>
              <a:t>  = 0x352B0000</a:t>
            </a:r>
          </a:p>
          <a:p>
            <a:pPr marL="0" indent="0">
              <a:buNone/>
            </a:pPr>
            <a:r>
              <a:rPr lang="en-US" b="0" dirty="0">
                <a:latin typeface="Times New Roman" panose="02020603050405020304" pitchFamily="18" charset="0"/>
                <a:cs typeface="Times New Roman" panose="02020603050405020304" pitchFamily="18" charset="0"/>
              </a:rPr>
              <a:t>   </a:t>
            </a:r>
          </a:p>
        </p:txBody>
      </p:sp>
      <p:cxnSp>
        <p:nvCxnSpPr>
          <p:cNvPr id="5" name="Straight Arrow Connector 4">
            <a:extLst>
              <a:ext uri="{FF2B5EF4-FFF2-40B4-BE49-F238E27FC236}">
                <a16:creationId xmlns:a16="http://schemas.microsoft.com/office/drawing/2014/main" id="{2A0BD565-8FB4-1E42-AF2C-B37B80ACE4AF}"/>
              </a:ext>
            </a:extLst>
          </p:cNvPr>
          <p:cNvCxnSpPr>
            <a:cxnSpLocks/>
          </p:cNvCxnSpPr>
          <p:nvPr/>
        </p:nvCxnSpPr>
        <p:spPr>
          <a:xfrm flipH="1">
            <a:off x="2771774" y="2722179"/>
            <a:ext cx="623068" cy="706821"/>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A7CE2CF7-B6C2-6643-B854-F7E9DEBE2141}"/>
              </a:ext>
            </a:extLst>
          </p:cNvPr>
          <p:cNvCxnSpPr>
            <a:cxnSpLocks/>
          </p:cNvCxnSpPr>
          <p:nvPr/>
        </p:nvCxnSpPr>
        <p:spPr>
          <a:xfrm>
            <a:off x="2489566" y="2722179"/>
            <a:ext cx="1549034" cy="726241"/>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896262F0-3E23-F04F-B490-81993F77CAC9}"/>
              </a:ext>
            </a:extLst>
          </p:cNvPr>
          <p:cNvCxnSpPr>
            <a:cxnSpLocks/>
          </p:cNvCxnSpPr>
          <p:nvPr/>
        </p:nvCxnSpPr>
        <p:spPr>
          <a:xfrm>
            <a:off x="4320808" y="2722179"/>
            <a:ext cx="1674007" cy="701566"/>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8" name="Group">
            <a:extLst>
              <a:ext uri="{FF2B5EF4-FFF2-40B4-BE49-F238E27FC236}">
                <a16:creationId xmlns:a16="http://schemas.microsoft.com/office/drawing/2014/main" id="{8ECF2C03-2115-ED4F-9991-CC4DA23C8A7D}"/>
              </a:ext>
            </a:extLst>
          </p:cNvPr>
          <p:cNvGrpSpPr/>
          <p:nvPr/>
        </p:nvGrpSpPr>
        <p:grpSpPr>
          <a:xfrm>
            <a:off x="935037" y="1156138"/>
            <a:ext cx="6913563" cy="749956"/>
            <a:chOff x="0" y="0"/>
            <a:chExt cx="6913562" cy="749954"/>
          </a:xfrm>
        </p:grpSpPr>
        <p:sp>
          <p:nvSpPr>
            <p:cNvPr id="9" name="op">
              <a:extLst>
                <a:ext uri="{FF2B5EF4-FFF2-40B4-BE49-F238E27FC236}">
                  <a16:creationId xmlns:a16="http://schemas.microsoft.com/office/drawing/2014/main" id="{ECBEA8C8-7AF5-DD40-A776-10FDFDBD15E4}"/>
                </a:ext>
              </a:extLst>
            </p:cNvPr>
            <p:cNvSpPr txBox="1"/>
            <p:nvPr/>
          </p:nvSpPr>
          <p:spPr>
            <a:xfrm>
              <a:off x="0" y="0"/>
              <a:ext cx="1296988" cy="394281"/>
            </a:xfrm>
            <a:prstGeom prst="rect">
              <a:avLst/>
            </a:prstGeom>
            <a:noFill/>
            <a:ln w="19050" cap="flat">
              <a:solidFill>
                <a:srgbClr val="00000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000"/>
              </a:lvl1pPr>
            </a:lstStyle>
            <a:p>
              <a:r>
                <a:rPr dirty="0"/>
                <a:t>op</a:t>
              </a:r>
            </a:p>
          </p:txBody>
        </p:sp>
        <p:sp>
          <p:nvSpPr>
            <p:cNvPr id="11" name="rs">
              <a:extLst>
                <a:ext uri="{FF2B5EF4-FFF2-40B4-BE49-F238E27FC236}">
                  <a16:creationId xmlns:a16="http://schemas.microsoft.com/office/drawing/2014/main" id="{B110C689-451B-604B-8CC3-7B49A3F7DBDA}"/>
                </a:ext>
              </a:extLst>
            </p:cNvPr>
            <p:cNvSpPr txBox="1"/>
            <p:nvPr/>
          </p:nvSpPr>
          <p:spPr>
            <a:xfrm>
              <a:off x="1296987" y="0"/>
              <a:ext cx="1079501" cy="394281"/>
            </a:xfrm>
            <a:prstGeom prst="rect">
              <a:avLst/>
            </a:prstGeom>
            <a:noFill/>
            <a:ln w="19050" cap="flat">
              <a:solidFill>
                <a:srgbClr val="00000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000"/>
              </a:lvl1pPr>
            </a:lstStyle>
            <a:p>
              <a:r>
                <a:t>rs</a:t>
              </a:r>
            </a:p>
          </p:txBody>
        </p:sp>
        <p:sp>
          <p:nvSpPr>
            <p:cNvPr id="12" name="rt">
              <a:extLst>
                <a:ext uri="{FF2B5EF4-FFF2-40B4-BE49-F238E27FC236}">
                  <a16:creationId xmlns:a16="http://schemas.microsoft.com/office/drawing/2014/main" id="{C8454246-692A-9B4D-BA2F-8C7CE5FA179F}"/>
                </a:ext>
              </a:extLst>
            </p:cNvPr>
            <p:cNvSpPr txBox="1"/>
            <p:nvPr/>
          </p:nvSpPr>
          <p:spPr>
            <a:xfrm>
              <a:off x="2376487" y="0"/>
              <a:ext cx="1079501" cy="394281"/>
            </a:xfrm>
            <a:prstGeom prst="rect">
              <a:avLst/>
            </a:prstGeom>
            <a:noFill/>
            <a:ln w="19050" cap="flat">
              <a:solidFill>
                <a:srgbClr val="00000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000"/>
              </a:lvl1pPr>
            </a:lstStyle>
            <a:p>
              <a:r>
                <a:t>rt</a:t>
              </a:r>
            </a:p>
          </p:txBody>
        </p:sp>
        <p:sp>
          <p:nvSpPr>
            <p:cNvPr id="13" name="constant or address">
              <a:extLst>
                <a:ext uri="{FF2B5EF4-FFF2-40B4-BE49-F238E27FC236}">
                  <a16:creationId xmlns:a16="http://schemas.microsoft.com/office/drawing/2014/main" id="{BC0C8E30-B63E-E740-878A-F95B80F6011E}"/>
                </a:ext>
              </a:extLst>
            </p:cNvPr>
            <p:cNvSpPr txBox="1"/>
            <p:nvPr/>
          </p:nvSpPr>
          <p:spPr>
            <a:xfrm>
              <a:off x="3455987" y="0"/>
              <a:ext cx="3457576" cy="394281"/>
            </a:xfrm>
            <a:prstGeom prst="rect">
              <a:avLst/>
            </a:prstGeom>
            <a:noFill/>
            <a:ln w="19050" cap="flat">
              <a:solidFill>
                <a:srgbClr val="00000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2000"/>
              </a:lvl1pPr>
            </a:lstStyle>
            <a:p>
              <a:r>
                <a:t>constant or address</a:t>
              </a:r>
            </a:p>
          </p:txBody>
        </p:sp>
        <p:sp>
          <p:nvSpPr>
            <p:cNvPr id="14" name="6 bits">
              <a:extLst>
                <a:ext uri="{FF2B5EF4-FFF2-40B4-BE49-F238E27FC236}">
                  <a16:creationId xmlns:a16="http://schemas.microsoft.com/office/drawing/2014/main" id="{8DB6835A-1DB0-4944-8E87-DC2E8910028E}"/>
                </a:ext>
              </a:extLst>
            </p:cNvPr>
            <p:cNvSpPr txBox="1"/>
            <p:nvPr/>
          </p:nvSpPr>
          <p:spPr>
            <a:xfrm>
              <a:off x="330567" y="436562"/>
              <a:ext cx="589816"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a:lvl1pPr>
            </a:lstStyle>
            <a:p>
              <a:r>
                <a:t>6 bits</a:t>
              </a:r>
            </a:p>
          </p:txBody>
        </p:sp>
        <p:sp>
          <p:nvSpPr>
            <p:cNvPr id="15" name="5 bits">
              <a:extLst>
                <a:ext uri="{FF2B5EF4-FFF2-40B4-BE49-F238E27FC236}">
                  <a16:creationId xmlns:a16="http://schemas.microsoft.com/office/drawing/2014/main" id="{83487BE4-2077-FC49-B563-BCAFA28FF15E}"/>
                </a:ext>
              </a:extLst>
            </p:cNvPr>
            <p:cNvSpPr txBox="1"/>
            <p:nvPr/>
          </p:nvSpPr>
          <p:spPr>
            <a:xfrm>
              <a:off x="1554529" y="436562"/>
              <a:ext cx="589817"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a:lvl1pPr>
            </a:lstStyle>
            <a:p>
              <a:r>
                <a:t>5 bits</a:t>
              </a:r>
            </a:p>
          </p:txBody>
        </p:sp>
        <p:sp>
          <p:nvSpPr>
            <p:cNvPr id="16" name="5 bits">
              <a:extLst>
                <a:ext uri="{FF2B5EF4-FFF2-40B4-BE49-F238E27FC236}">
                  <a16:creationId xmlns:a16="http://schemas.microsoft.com/office/drawing/2014/main" id="{C7C1273C-867B-E04C-A42B-91AD07F4764B}"/>
                </a:ext>
              </a:extLst>
            </p:cNvPr>
            <p:cNvSpPr txBox="1"/>
            <p:nvPr/>
          </p:nvSpPr>
          <p:spPr>
            <a:xfrm>
              <a:off x="2635617" y="436562"/>
              <a:ext cx="589816"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a:lvl1pPr>
            </a:lstStyle>
            <a:p>
              <a:r>
                <a:t>5 bits</a:t>
              </a:r>
            </a:p>
          </p:txBody>
        </p:sp>
        <p:sp>
          <p:nvSpPr>
            <p:cNvPr id="17" name="16 bits">
              <a:extLst>
                <a:ext uri="{FF2B5EF4-FFF2-40B4-BE49-F238E27FC236}">
                  <a16:creationId xmlns:a16="http://schemas.microsoft.com/office/drawing/2014/main" id="{E488BC3E-2987-FC40-8054-D9A098C63B72}"/>
                </a:ext>
              </a:extLst>
            </p:cNvPr>
            <p:cNvSpPr txBox="1"/>
            <p:nvPr/>
          </p:nvSpPr>
          <p:spPr>
            <a:xfrm>
              <a:off x="4883368" y="436562"/>
              <a:ext cx="702827"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a:lvl1pPr>
            </a:lstStyle>
            <a:p>
              <a:r>
                <a:t>16 bits</a:t>
              </a:r>
            </a:p>
          </p:txBody>
        </p:sp>
      </p:grpSp>
    </p:spTree>
    <p:extLst>
      <p:ext uri="{BB962C8B-B14F-4D97-AF65-F5344CB8AC3E}">
        <p14:creationId xmlns:p14="http://schemas.microsoft.com/office/powerpoint/2010/main" val="330793557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352" name="MIPS opcode map"/>
          <p:cNvSpPr txBox="1">
            <a:spLocks noGrp="1"/>
          </p:cNvSpPr>
          <p:nvPr>
            <p:ph type="title" idx="4294967295"/>
          </p:nvPr>
        </p:nvSpPr>
        <p:spPr>
          <a:xfrm>
            <a:off x="0" y="115887"/>
            <a:ext cx="7620000" cy="609601"/>
          </a:xfrm>
          <a:prstGeom prst="rect">
            <a:avLst/>
          </a:prstGeom>
        </p:spPr>
        <p:txBody>
          <a:bodyPr lIns="44450" tIns="44450" rIns="44450" bIns="44450" anchor="ctr">
            <a:normAutofit/>
          </a:bodyPr>
          <a:lstStyle>
            <a:lvl1pPr>
              <a:defRPr sz="2800">
                <a:solidFill>
                  <a:srgbClr val="000000"/>
                </a:solidFill>
              </a:defRPr>
            </a:lvl1pPr>
          </a:lstStyle>
          <a:p>
            <a:r>
              <a:t>MIPS opcode map</a:t>
            </a:r>
          </a:p>
        </p:txBody>
      </p:sp>
      <p:sp>
        <p:nvSpPr>
          <p:cNvPr id="353" name="Appendix A-50"/>
          <p:cNvSpPr txBox="1">
            <a:spLocks noGrp="1"/>
          </p:cNvSpPr>
          <p:nvPr>
            <p:ph type="body" idx="4294967295"/>
          </p:nvPr>
        </p:nvSpPr>
        <p:spPr>
          <a:xfrm>
            <a:off x="429386" y="1343786"/>
            <a:ext cx="7980428" cy="3713228"/>
          </a:xfrm>
          <a:prstGeom prst="rect">
            <a:avLst/>
          </a:prstGeom>
        </p:spPr>
        <p:txBody>
          <a:bodyPr lIns="44450" tIns="44450" rIns="44450" bIns="44450">
            <a:normAutofit/>
          </a:bodyPr>
          <a:lstStyle>
            <a:lvl1pPr>
              <a:spcBef>
                <a:spcPts val="400"/>
              </a:spcBef>
              <a:buClrTx/>
              <a:buSzPct val="100000"/>
              <a:buChar char="•"/>
              <a:defRPr sz="1800" b="1"/>
            </a:lvl1pPr>
          </a:lstStyle>
          <a:p>
            <a:r>
              <a:t>Appendix A-50</a:t>
            </a:r>
          </a:p>
        </p:txBody>
      </p:sp>
      <p:pic>
        <p:nvPicPr>
          <p:cNvPr id="354" name="App-b-10-02-P374493" descr="App-b-10-02-P374493"/>
          <p:cNvPicPr>
            <a:picLocks noChangeAspect="1"/>
          </p:cNvPicPr>
          <p:nvPr/>
        </p:nvPicPr>
        <p:blipFill>
          <a:blip r:embed="rId2"/>
          <a:stretch>
            <a:fillRect/>
          </a:stretch>
        </p:blipFill>
        <p:spPr>
          <a:xfrm>
            <a:off x="3059112" y="0"/>
            <a:ext cx="6084888" cy="6916738"/>
          </a:xfrm>
          <a:prstGeom prst="rect">
            <a:avLst/>
          </a:prstGeom>
          <a:ln w="12700">
            <a:miter lim="400000"/>
          </a:ln>
        </p:spPr>
      </p:pic>
      <p:sp>
        <p:nvSpPr>
          <p:cNvPr id="8" name="Rectangle 7">
            <a:extLst>
              <a:ext uri="{FF2B5EF4-FFF2-40B4-BE49-F238E27FC236}">
                <a16:creationId xmlns:a16="http://schemas.microsoft.com/office/drawing/2014/main" id="{465EC713-D944-E549-A55D-ED603239977D}"/>
              </a:ext>
            </a:extLst>
          </p:cNvPr>
          <p:cNvSpPr/>
          <p:nvPr/>
        </p:nvSpPr>
        <p:spPr>
          <a:xfrm>
            <a:off x="3426373" y="1838541"/>
            <a:ext cx="525517" cy="10510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486016673"/>
      </p:ext>
    </p:extLst>
  </p:cSld>
  <p:clrMapOvr>
    <a:masterClrMapping/>
  </p:clrMapOvr>
  <p:transition spd="med" advClick="0" advTm="2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solidFill>
                  <a:srgbClr val="000000"/>
                </a:solidFill>
                <a:latin typeface="+mj-lt"/>
                <a:ea typeface="+mj-ea"/>
                <a:cs typeface="+mj-cs"/>
                <a:sym typeface="Arial"/>
              </a:defRPr>
            </a:lvl1pPr>
          </a:lstStyle>
          <a:p>
            <a:fld id="{86CB4B4D-7CA3-9044-876B-883B54F8677D}" type="slidenum">
              <a:t>2</a:t>
            </a:fld>
            <a:endParaRPr/>
          </a:p>
        </p:txBody>
      </p:sp>
      <p:sp>
        <p:nvSpPr>
          <p:cNvPr id="784" name="Levels of Program Code"/>
          <p:cNvSpPr txBox="1">
            <a:spLocks noGrp="1"/>
          </p:cNvSpPr>
          <p:nvPr>
            <p:ph type="title" idx="4294967295"/>
          </p:nvPr>
        </p:nvSpPr>
        <p:spPr>
          <a:xfrm>
            <a:off x="684212" y="146050"/>
            <a:ext cx="8259763" cy="762000"/>
          </a:xfrm>
          <a:prstGeom prst="rect">
            <a:avLst/>
          </a:prstGeom>
        </p:spPr>
        <p:txBody>
          <a:bodyPr lIns="45719" tIns="45719" rIns="45719" bIns="45719" anchor="b">
            <a:normAutofit/>
          </a:bodyPr>
          <a:lstStyle>
            <a:lvl1pPr>
              <a:lnSpc>
                <a:spcPct val="100000"/>
              </a:lnSpc>
              <a:defRPr sz="4400">
                <a:solidFill>
                  <a:srgbClr val="0039A6"/>
                </a:solidFill>
                <a:latin typeface="+mj-lt"/>
                <a:ea typeface="+mj-ea"/>
                <a:cs typeface="+mj-cs"/>
                <a:sym typeface="Arial"/>
              </a:defRPr>
            </a:lvl1pPr>
          </a:lstStyle>
          <a:p>
            <a:r>
              <a:rPr lang="en-US" dirty="0"/>
              <a:t>Representation of a Program</a:t>
            </a:r>
            <a:endParaRPr dirty="0">
              <a:latin typeface="Lucida Console" panose="020B0609040504020204" pitchFamily="49" charset="0"/>
            </a:endParaRPr>
          </a:p>
        </p:txBody>
      </p:sp>
      <p:sp>
        <p:nvSpPr>
          <p:cNvPr id="785" name="High-level language…"/>
          <p:cNvSpPr txBox="1">
            <a:spLocks noGrp="1"/>
          </p:cNvSpPr>
          <p:nvPr>
            <p:ph type="body" sz="half" idx="4294967295"/>
          </p:nvPr>
        </p:nvSpPr>
        <p:spPr>
          <a:xfrm>
            <a:off x="684212" y="1125537"/>
            <a:ext cx="4751388" cy="5111751"/>
          </a:xfrm>
          <a:prstGeom prst="rect">
            <a:avLst/>
          </a:prstGeom>
        </p:spPr>
        <p:txBody>
          <a:bodyPr lIns="45719" tIns="45719" rIns="45719" bIns="45719">
            <a:normAutofit/>
          </a:bodyPr>
          <a:lstStyle/>
          <a:p>
            <a:pPr marL="342900" indent="-342900">
              <a:lnSpc>
                <a:spcPct val="90000"/>
              </a:lnSpc>
              <a:spcBef>
                <a:spcPts val="600"/>
              </a:spcBef>
              <a:buClr>
                <a:srgbClr val="ECEAAC"/>
              </a:buClr>
              <a:buSzPct val="60000"/>
              <a:buChar char="■"/>
              <a:defRPr sz="2800" b="0">
                <a:latin typeface="+mj-lt"/>
                <a:ea typeface="+mj-ea"/>
                <a:cs typeface="+mj-cs"/>
                <a:sym typeface="Arial"/>
              </a:defRPr>
            </a:pPr>
            <a:r>
              <a:rPr dirty="0"/>
              <a:t>High-level language</a:t>
            </a:r>
          </a:p>
          <a:p>
            <a:pPr marL="742950" lvl="1" indent="-285750">
              <a:lnSpc>
                <a:spcPct val="90000"/>
              </a:lnSpc>
              <a:spcBef>
                <a:spcPts val="0"/>
              </a:spcBef>
              <a:buClr>
                <a:srgbClr val="91AFBF"/>
              </a:buClr>
              <a:defRPr sz="2400" b="0">
                <a:latin typeface="+mj-lt"/>
                <a:ea typeface="+mj-ea"/>
                <a:cs typeface="+mj-cs"/>
                <a:sym typeface="Arial"/>
              </a:defRPr>
            </a:pPr>
            <a:r>
              <a:rPr dirty="0"/>
              <a:t>Level of abstraction closer to problem domain</a:t>
            </a:r>
          </a:p>
          <a:p>
            <a:pPr marL="742950" lvl="1" indent="-285750">
              <a:lnSpc>
                <a:spcPct val="90000"/>
              </a:lnSpc>
              <a:spcBef>
                <a:spcPts val="0"/>
              </a:spcBef>
              <a:buClr>
                <a:srgbClr val="91AFBF"/>
              </a:buClr>
              <a:buSzPct val="55000"/>
              <a:buChar char="■"/>
              <a:defRPr sz="2400" b="0">
                <a:latin typeface="+mj-lt"/>
                <a:ea typeface="+mj-ea"/>
                <a:cs typeface="+mj-cs"/>
                <a:sym typeface="Arial"/>
              </a:defRPr>
            </a:pPr>
            <a:r>
              <a:rPr dirty="0"/>
              <a:t>Provides for productivity and portability </a:t>
            </a:r>
          </a:p>
          <a:p>
            <a:pPr marL="342900" indent="-342900">
              <a:lnSpc>
                <a:spcPct val="90000"/>
              </a:lnSpc>
              <a:spcBef>
                <a:spcPts val="600"/>
              </a:spcBef>
              <a:buClr>
                <a:srgbClr val="ECEAAC"/>
              </a:buClr>
              <a:buSzPct val="60000"/>
              <a:buChar char="■"/>
              <a:defRPr sz="2800" b="0">
                <a:latin typeface="+mj-lt"/>
                <a:ea typeface="+mj-ea"/>
                <a:cs typeface="+mj-cs"/>
                <a:sym typeface="Arial"/>
              </a:defRPr>
            </a:pPr>
            <a:r>
              <a:rPr dirty="0"/>
              <a:t>Assembly language</a:t>
            </a:r>
          </a:p>
          <a:p>
            <a:pPr marL="742950" lvl="1" indent="-285750">
              <a:lnSpc>
                <a:spcPct val="90000"/>
              </a:lnSpc>
              <a:spcBef>
                <a:spcPts val="0"/>
              </a:spcBef>
              <a:buClr>
                <a:srgbClr val="91AFBF"/>
              </a:buClr>
              <a:buSzPct val="55000"/>
              <a:buChar char="■"/>
              <a:defRPr sz="2400" b="0">
                <a:latin typeface="+mj-lt"/>
                <a:ea typeface="+mj-ea"/>
                <a:cs typeface="+mj-cs"/>
                <a:sym typeface="Arial"/>
              </a:defRPr>
            </a:pPr>
            <a:r>
              <a:rPr dirty="0"/>
              <a:t>Textual representation of instructions</a:t>
            </a:r>
          </a:p>
          <a:p>
            <a:pPr marL="342900" indent="-342900">
              <a:lnSpc>
                <a:spcPct val="90000"/>
              </a:lnSpc>
              <a:spcBef>
                <a:spcPts val="600"/>
              </a:spcBef>
              <a:buClr>
                <a:srgbClr val="ECEAAC"/>
              </a:buClr>
              <a:buSzPct val="60000"/>
              <a:buChar char="■"/>
              <a:defRPr sz="2800" b="0">
                <a:latin typeface="+mj-lt"/>
                <a:ea typeface="+mj-ea"/>
                <a:cs typeface="+mj-cs"/>
                <a:sym typeface="Arial"/>
              </a:defRPr>
            </a:pPr>
            <a:r>
              <a:rPr dirty="0"/>
              <a:t>Hardware representation</a:t>
            </a:r>
          </a:p>
          <a:p>
            <a:pPr marL="742950" lvl="1" indent="-285750">
              <a:lnSpc>
                <a:spcPct val="90000"/>
              </a:lnSpc>
              <a:spcBef>
                <a:spcPts val="0"/>
              </a:spcBef>
              <a:buClr>
                <a:srgbClr val="91AFBF"/>
              </a:buClr>
              <a:buSzPct val="55000"/>
              <a:buChar char="■"/>
              <a:defRPr sz="2400" b="0">
                <a:latin typeface="+mj-lt"/>
                <a:ea typeface="+mj-ea"/>
                <a:cs typeface="+mj-cs"/>
                <a:sym typeface="Arial"/>
              </a:defRPr>
            </a:pPr>
            <a:r>
              <a:rPr dirty="0"/>
              <a:t>Binary digits (bits)</a:t>
            </a:r>
          </a:p>
          <a:p>
            <a:pPr marL="742950" lvl="1" indent="-285750">
              <a:lnSpc>
                <a:spcPct val="90000"/>
              </a:lnSpc>
              <a:spcBef>
                <a:spcPts val="0"/>
              </a:spcBef>
              <a:buClr>
                <a:srgbClr val="91AFBF"/>
              </a:buClr>
              <a:buSzPct val="55000"/>
              <a:buChar char="■"/>
              <a:defRPr sz="2400" b="0">
                <a:latin typeface="+mj-lt"/>
                <a:ea typeface="+mj-ea"/>
                <a:cs typeface="+mj-cs"/>
                <a:sym typeface="Arial"/>
              </a:defRPr>
            </a:pPr>
            <a:r>
              <a:rPr dirty="0"/>
              <a:t>Encoded instructions and data</a:t>
            </a:r>
          </a:p>
        </p:txBody>
      </p:sp>
      <p:pic>
        <p:nvPicPr>
          <p:cNvPr id="786" name="f01-03-P374493" descr="f01-03-P374493"/>
          <p:cNvPicPr>
            <a:picLocks noChangeAspect="1"/>
          </p:cNvPicPr>
          <p:nvPr/>
        </p:nvPicPr>
        <p:blipFill>
          <a:blip r:embed="rId2"/>
          <a:stretch>
            <a:fillRect/>
          </a:stretch>
        </p:blipFill>
        <p:spPr>
          <a:xfrm>
            <a:off x="5580062" y="1268412"/>
            <a:ext cx="3228976" cy="5053013"/>
          </a:xfrm>
          <a:prstGeom prst="rect">
            <a:avLst/>
          </a:prstGeom>
          <a:ln w="12700">
            <a:miter lim="400000"/>
          </a:ln>
        </p:spPr>
      </p:pic>
      <p:sp>
        <p:nvSpPr>
          <p:cNvPr id="6" name="Rectangle 5">
            <a:extLst>
              <a:ext uri="{FF2B5EF4-FFF2-40B4-BE49-F238E27FC236}">
                <a16:creationId xmlns:a16="http://schemas.microsoft.com/office/drawing/2014/main" id="{A7A2715A-2D7B-7A4E-AB91-DBCA1D9186FD}"/>
              </a:ext>
            </a:extLst>
          </p:cNvPr>
          <p:cNvSpPr/>
          <p:nvPr/>
        </p:nvSpPr>
        <p:spPr>
          <a:xfrm>
            <a:off x="6516413" y="5265682"/>
            <a:ext cx="2427561" cy="1101881"/>
          </a:xfrm>
          <a:prstGeom prst="rect">
            <a:avLst/>
          </a:prstGeom>
          <a:noFill/>
          <a:ln w="8255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1212259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EF3-F677-0C4E-BF8D-E49922E90C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48CC997-15E8-A347-9607-0C6F641EF074}"/>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52E3523-5AFE-A74F-BAE4-BF856A574826}"/>
              </a:ext>
            </a:extLst>
          </p:cNvPr>
          <p:cNvPicPr>
            <a:picLocks noChangeAspect="1"/>
          </p:cNvPicPr>
          <p:nvPr/>
        </p:nvPicPr>
        <p:blipFill>
          <a:blip r:embed="rId2"/>
          <a:stretch>
            <a:fillRect/>
          </a:stretch>
        </p:blipFill>
        <p:spPr>
          <a:xfrm>
            <a:off x="0" y="950113"/>
            <a:ext cx="9144000" cy="4957774"/>
          </a:xfrm>
          <a:prstGeom prst="rect">
            <a:avLst/>
          </a:prstGeom>
        </p:spPr>
      </p:pic>
      <p:sp>
        <p:nvSpPr>
          <p:cNvPr id="5" name="Rectangle 4">
            <a:extLst>
              <a:ext uri="{FF2B5EF4-FFF2-40B4-BE49-F238E27FC236}">
                <a16:creationId xmlns:a16="http://schemas.microsoft.com/office/drawing/2014/main" id="{68D85308-09E2-4647-A848-0C5DCE599E8A}"/>
              </a:ext>
            </a:extLst>
          </p:cNvPr>
          <p:cNvSpPr/>
          <p:nvPr/>
        </p:nvSpPr>
        <p:spPr>
          <a:xfrm>
            <a:off x="4141076" y="3531477"/>
            <a:ext cx="2280745" cy="1891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5477591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9E1D-93FE-2F45-B21B-7A30A4B8AC7D}"/>
              </a:ext>
            </a:extLst>
          </p:cNvPr>
          <p:cNvSpPr>
            <a:spLocks noGrp="1"/>
          </p:cNvSpPr>
          <p:nvPr>
            <p:ph type="title"/>
          </p:nvPr>
        </p:nvSpPr>
        <p:spPr/>
        <p:txBody>
          <a:bodyPr/>
          <a:lstStyle/>
          <a:p>
            <a:r>
              <a:rPr lang="en-US" dirty="0" err="1"/>
              <a:t>andi</a:t>
            </a:r>
            <a:r>
              <a:rPr lang="en-US" dirty="0"/>
              <a:t> $11, $0, 0xffff</a:t>
            </a:r>
          </a:p>
        </p:txBody>
      </p:sp>
      <p:sp>
        <p:nvSpPr>
          <p:cNvPr id="3" name="Text Placeholder 2">
            <a:extLst>
              <a:ext uri="{FF2B5EF4-FFF2-40B4-BE49-F238E27FC236}">
                <a16:creationId xmlns:a16="http://schemas.microsoft.com/office/drawing/2014/main" id="{ACAF6338-CAD4-F84A-B66E-CAE984662962}"/>
              </a:ext>
            </a:extLst>
          </p:cNvPr>
          <p:cNvSpPr>
            <a:spLocks noGrp="1"/>
          </p:cNvSpPr>
          <p:nvPr>
            <p:ph type="body" idx="1"/>
          </p:nvPr>
        </p:nvSpPr>
        <p:spPr>
          <a:xfrm>
            <a:off x="228600" y="1295400"/>
            <a:ext cx="8382000" cy="5410200"/>
          </a:xfrm>
        </p:spPr>
        <p:txBody>
          <a:bodyPr>
            <a:normAutofit/>
          </a:bodyPr>
          <a:lstStyle/>
          <a:p>
            <a:pPr marL="0" indent="0">
              <a:buNone/>
            </a:pPr>
            <a:r>
              <a:rPr lang="en-US" b="0" dirty="0">
                <a:latin typeface="Times New Roman" panose="02020603050405020304" pitchFamily="18" charset="0"/>
                <a:cs typeface="Times New Roman" panose="02020603050405020304" pitchFamily="18" charset="0"/>
              </a:rPr>
              <a:t>     001100 00000 01011 1111111111111111</a:t>
            </a:r>
          </a:p>
          <a:p>
            <a:pPr marL="0" indent="0">
              <a:buNone/>
            </a:pPr>
            <a:r>
              <a:rPr lang="en-US" b="0" dirty="0">
                <a:latin typeface="Times New Roman" panose="02020603050405020304" pitchFamily="18" charset="0"/>
                <a:cs typeface="Times New Roman" panose="02020603050405020304" pitchFamily="18" charset="0"/>
                <a:sym typeface="Wingdings" pitchFamily="2" charset="2"/>
              </a:rPr>
              <a:t> </a:t>
            </a:r>
            <a:r>
              <a:rPr lang="en-US" b="0" dirty="0">
                <a:latin typeface="Times New Roman" panose="02020603050405020304" pitchFamily="18" charset="0"/>
                <a:cs typeface="Times New Roman" panose="02020603050405020304" pitchFamily="18" charset="0"/>
              </a:rPr>
              <a:t>0011 0000 0000 1011 1111 1111 1111 1111 </a:t>
            </a:r>
          </a:p>
          <a:p>
            <a:pPr marL="0" indent="0">
              <a:buNone/>
            </a:pPr>
            <a:r>
              <a:rPr lang="en-US" b="0" dirty="0">
                <a:latin typeface="Times New Roman" panose="02020603050405020304" pitchFamily="18" charset="0"/>
                <a:cs typeface="Times New Roman" panose="02020603050405020304" pitchFamily="18" charset="0"/>
              </a:rPr>
              <a:t>= 0x300BFFFF </a:t>
            </a:r>
          </a:p>
          <a:p>
            <a:pPr marL="0" indent="0">
              <a:buNone/>
            </a:pPr>
            <a:endParaRPr lang="en-US" b="0" dirty="0">
              <a:latin typeface="Times New Roman" panose="02020603050405020304" pitchFamily="18" charset="0"/>
              <a:cs typeface="Times New Roman" panose="02020603050405020304" pitchFamily="18" charset="0"/>
            </a:endParaRPr>
          </a:p>
          <a:p>
            <a:pPr marL="0" indent="0">
              <a:buNone/>
            </a:pPr>
            <a:r>
              <a:rPr lang="en-US" dirty="0"/>
              <a:t>$0 </a:t>
            </a:r>
            <a:r>
              <a:rPr lang="en-US" sz="2800" b="0" dirty="0">
                <a:latin typeface="Helvetica" pitchFamily="2" charset="0"/>
              </a:rPr>
              <a:t>:  0000 0000 0000 0000 0000 0000 0000 0000</a:t>
            </a:r>
          </a:p>
          <a:p>
            <a:pPr marL="0" indent="0">
              <a:buNone/>
            </a:pPr>
            <a:r>
              <a:rPr lang="en-US" sz="2800" b="0" dirty="0">
                <a:latin typeface="Helvetica" pitchFamily="2" charset="0"/>
              </a:rPr>
              <a:t>and   ???? ???? ???? ???? 1111 1111 1111 1111</a:t>
            </a:r>
          </a:p>
          <a:p>
            <a:pPr marL="0" indent="0">
              <a:buNone/>
            </a:pPr>
            <a:r>
              <a:rPr lang="en-US" sz="2800" dirty="0"/>
              <a:t>$11</a:t>
            </a:r>
            <a:r>
              <a:rPr lang="en-US" sz="2800" b="0" dirty="0">
                <a:latin typeface="Helvetica" pitchFamily="2" charset="0"/>
              </a:rPr>
              <a:t>:  0000 0000 0000 0000 0000 0000 0000 0000</a:t>
            </a:r>
          </a:p>
          <a:p>
            <a:pPr marL="0" indent="0">
              <a:buNone/>
            </a:pPr>
            <a:r>
              <a:rPr lang="en-US" sz="2800" b="0" dirty="0">
                <a:solidFill>
                  <a:srgbClr val="FF0000"/>
                </a:solidFill>
                <a:latin typeface="Helvetica" pitchFamily="2" charset="0"/>
              </a:rPr>
              <a:t>? = 0</a:t>
            </a:r>
          </a:p>
          <a:p>
            <a:pPr marL="0" indent="0">
              <a:buNone/>
            </a:pPr>
            <a:endParaRPr lang="en-US" sz="2800" b="0" dirty="0">
              <a:latin typeface="Helvetica" pitchFamily="2" charset="0"/>
            </a:endParaRPr>
          </a:p>
        </p:txBody>
      </p:sp>
      <p:cxnSp>
        <p:nvCxnSpPr>
          <p:cNvPr id="5" name="Straight Arrow Connector 4">
            <a:extLst>
              <a:ext uri="{FF2B5EF4-FFF2-40B4-BE49-F238E27FC236}">
                <a16:creationId xmlns:a16="http://schemas.microsoft.com/office/drawing/2014/main" id="{2A0BD565-8FB4-1E42-AF2C-B37B80ACE4AF}"/>
              </a:ext>
            </a:extLst>
          </p:cNvPr>
          <p:cNvCxnSpPr>
            <a:cxnSpLocks/>
          </p:cNvCxnSpPr>
          <p:nvPr/>
        </p:nvCxnSpPr>
        <p:spPr>
          <a:xfrm>
            <a:off x="2157248" y="593834"/>
            <a:ext cx="102476" cy="853966"/>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A7CE2CF7-B6C2-6643-B854-F7E9DEBE2141}"/>
              </a:ext>
            </a:extLst>
          </p:cNvPr>
          <p:cNvCxnSpPr>
            <a:cxnSpLocks/>
          </p:cNvCxnSpPr>
          <p:nvPr/>
        </p:nvCxnSpPr>
        <p:spPr>
          <a:xfrm>
            <a:off x="1545020" y="614855"/>
            <a:ext cx="1849821" cy="83294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896262F0-3E23-F04F-B490-81993F77CAC9}"/>
              </a:ext>
            </a:extLst>
          </p:cNvPr>
          <p:cNvCxnSpPr>
            <a:cxnSpLocks/>
          </p:cNvCxnSpPr>
          <p:nvPr/>
        </p:nvCxnSpPr>
        <p:spPr>
          <a:xfrm>
            <a:off x="3058511" y="614855"/>
            <a:ext cx="2406868" cy="853966"/>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F0FB024A-C820-6740-AD02-FFC3582B3858}"/>
              </a:ext>
            </a:extLst>
          </p:cNvPr>
          <p:cNvCxnSpPr/>
          <p:nvPr/>
        </p:nvCxnSpPr>
        <p:spPr>
          <a:xfrm>
            <a:off x="228600" y="4645572"/>
            <a:ext cx="8064062" cy="0"/>
          </a:xfrm>
          <a:prstGeom prst="line">
            <a:avLst/>
          </a:prstGeom>
          <a:noFill/>
          <a:ln w="25400" cap="flat">
            <a:solidFill>
              <a:schemeClr val="tx1"/>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A74EC98B-5C9D-2E47-8CFD-A8A9121D5196}"/>
              </a:ext>
            </a:extLst>
          </p:cNvPr>
          <p:cNvSpPr/>
          <p:nvPr/>
        </p:nvSpPr>
        <p:spPr>
          <a:xfrm>
            <a:off x="4419600" y="1929961"/>
            <a:ext cx="3615559" cy="42041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 name="Rectangle 8">
            <a:extLst>
              <a:ext uri="{FF2B5EF4-FFF2-40B4-BE49-F238E27FC236}">
                <a16:creationId xmlns:a16="http://schemas.microsoft.com/office/drawing/2014/main" id="{D9C7A5DB-CFFB-0A49-8224-298C497D05B7}"/>
              </a:ext>
            </a:extLst>
          </p:cNvPr>
          <p:cNvSpPr/>
          <p:nvPr/>
        </p:nvSpPr>
        <p:spPr>
          <a:xfrm>
            <a:off x="4677103" y="4225158"/>
            <a:ext cx="3615559" cy="42041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6" name="Straight Arrow Connector 5">
            <a:extLst>
              <a:ext uri="{FF2B5EF4-FFF2-40B4-BE49-F238E27FC236}">
                <a16:creationId xmlns:a16="http://schemas.microsoft.com/office/drawing/2014/main" id="{1B6802AD-A255-BF43-9F6F-8EDC6A1DCFDB}"/>
              </a:ext>
            </a:extLst>
          </p:cNvPr>
          <p:cNvCxnSpPr/>
          <p:nvPr/>
        </p:nvCxnSpPr>
        <p:spPr>
          <a:xfrm>
            <a:off x="5738648" y="2350375"/>
            <a:ext cx="315311" cy="187478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2" name="Rectangle 11">
            <a:extLst>
              <a:ext uri="{FF2B5EF4-FFF2-40B4-BE49-F238E27FC236}">
                <a16:creationId xmlns:a16="http://schemas.microsoft.com/office/drawing/2014/main" id="{C83CE436-8DA5-0540-978E-B7E37FB42F80}"/>
              </a:ext>
            </a:extLst>
          </p:cNvPr>
          <p:cNvSpPr/>
          <p:nvPr/>
        </p:nvSpPr>
        <p:spPr>
          <a:xfrm>
            <a:off x="228600" y="1234965"/>
            <a:ext cx="8082456" cy="1860331"/>
          </a:xfrm>
          <a:prstGeom prst="rect">
            <a:avLst/>
          </a:prstGeom>
          <a:solidFill>
            <a:srgbClr val="00B0F0">
              <a:alpha val="17000"/>
            </a:srgbClr>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3" name="TextBox 12">
            <a:extLst>
              <a:ext uri="{FF2B5EF4-FFF2-40B4-BE49-F238E27FC236}">
                <a16:creationId xmlns:a16="http://schemas.microsoft.com/office/drawing/2014/main" id="{ADE98E45-BCF9-C249-9931-11113E1F5680}"/>
              </a:ext>
            </a:extLst>
          </p:cNvPr>
          <p:cNvSpPr txBox="1"/>
          <p:nvPr/>
        </p:nvSpPr>
        <p:spPr>
          <a:xfrm>
            <a:off x="5089635" y="874253"/>
            <a:ext cx="32855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ko-KR" altLang="en-US" sz="1800" b="0" i="0" u="none" strike="noStrike" cap="none" spc="0" normalizeH="0" baseline="0" dirty="0">
                <a:ln>
                  <a:noFill/>
                </a:ln>
                <a:solidFill>
                  <a:srgbClr val="000000"/>
                </a:solidFill>
                <a:effectLst/>
                <a:uFillTx/>
                <a:latin typeface="Arial"/>
                <a:ea typeface="Arial"/>
                <a:cs typeface="Arial"/>
                <a:sym typeface="Arial"/>
              </a:rPr>
              <a:t>명령어가 메모리에 저장된 내용</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4" name="TextBox 13">
            <a:extLst>
              <a:ext uri="{FF2B5EF4-FFF2-40B4-BE49-F238E27FC236}">
                <a16:creationId xmlns:a16="http://schemas.microsoft.com/office/drawing/2014/main" id="{F184CFA3-64FB-8144-9DF6-25D65FCF57AA}"/>
              </a:ext>
            </a:extLst>
          </p:cNvPr>
          <p:cNvSpPr txBox="1"/>
          <p:nvPr/>
        </p:nvSpPr>
        <p:spPr>
          <a:xfrm>
            <a:off x="5211311" y="5253705"/>
            <a:ext cx="28238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ko-KR" altLang="en-US" dirty="0"/>
              <a:t>프로세서가 수행하는 연산</a:t>
            </a:r>
            <a:r>
              <a:rPr kumimoji="0" lang="ko-KR" altLang="en-US" sz="1800" b="0" i="0" u="none" strike="noStrike" cap="none" spc="0" normalizeH="0" baseline="0" dirty="0">
                <a:ln>
                  <a:noFill/>
                </a:ln>
                <a:solidFill>
                  <a:srgbClr val="000000"/>
                </a:solidFill>
                <a:effectLst/>
                <a:uFillTx/>
                <a:latin typeface="Arial"/>
                <a:ea typeface="Arial"/>
                <a:cs typeface="Arial"/>
                <a:sym typeface="Arial"/>
              </a:rPr>
              <a:t> </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5" name="Rectangle 14">
            <a:extLst>
              <a:ext uri="{FF2B5EF4-FFF2-40B4-BE49-F238E27FC236}">
                <a16:creationId xmlns:a16="http://schemas.microsoft.com/office/drawing/2014/main" id="{99852536-4E87-7C44-9620-EF0C6C62BCC3}"/>
              </a:ext>
            </a:extLst>
          </p:cNvPr>
          <p:cNvSpPr/>
          <p:nvPr/>
        </p:nvSpPr>
        <p:spPr>
          <a:xfrm>
            <a:off x="228600" y="3568261"/>
            <a:ext cx="8146548" cy="1602829"/>
          </a:xfrm>
          <a:prstGeom prst="rect">
            <a:avLst/>
          </a:prstGeom>
          <a:solidFill>
            <a:srgbClr val="FF0000">
              <a:alpha val="24000"/>
            </a:srgbClr>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7" name="Straight Arrow Connector 16">
            <a:extLst>
              <a:ext uri="{FF2B5EF4-FFF2-40B4-BE49-F238E27FC236}">
                <a16:creationId xmlns:a16="http://schemas.microsoft.com/office/drawing/2014/main" id="{DD1BFEA9-97AC-0445-9DEC-979AF8725BF5}"/>
              </a:ext>
            </a:extLst>
          </p:cNvPr>
          <p:cNvCxnSpPr/>
          <p:nvPr/>
        </p:nvCxnSpPr>
        <p:spPr>
          <a:xfrm>
            <a:off x="620110" y="614855"/>
            <a:ext cx="588580" cy="83294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344254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27A929-C75D-FA49-8A29-8B9270E38CF6}"/>
              </a:ext>
            </a:extLst>
          </p:cNvPr>
          <p:cNvPicPr>
            <a:picLocks noChangeAspect="1"/>
          </p:cNvPicPr>
          <p:nvPr/>
        </p:nvPicPr>
        <p:blipFill>
          <a:blip r:embed="rId2"/>
          <a:stretch>
            <a:fillRect/>
          </a:stretch>
        </p:blipFill>
        <p:spPr>
          <a:xfrm>
            <a:off x="0" y="822068"/>
            <a:ext cx="9144000" cy="4756663"/>
          </a:xfrm>
          <a:prstGeom prst="rect">
            <a:avLst/>
          </a:prstGeom>
        </p:spPr>
      </p:pic>
      <p:sp>
        <p:nvSpPr>
          <p:cNvPr id="2" name="Title 1">
            <a:extLst>
              <a:ext uri="{FF2B5EF4-FFF2-40B4-BE49-F238E27FC236}">
                <a16:creationId xmlns:a16="http://schemas.microsoft.com/office/drawing/2014/main" id="{A54029A3-FAB8-BE4B-A5B1-0299CC002AD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466C84-22E1-5942-895B-3DE35B9F743C}"/>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0C817F02-8D00-504D-83FE-E48BC8C0A5CC}"/>
              </a:ext>
            </a:extLst>
          </p:cNvPr>
          <p:cNvSpPr/>
          <p:nvPr/>
        </p:nvSpPr>
        <p:spPr>
          <a:xfrm>
            <a:off x="2827283" y="2827283"/>
            <a:ext cx="6232634" cy="14714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Rectangle 6">
            <a:extLst>
              <a:ext uri="{FF2B5EF4-FFF2-40B4-BE49-F238E27FC236}">
                <a16:creationId xmlns:a16="http://schemas.microsoft.com/office/drawing/2014/main" id="{0AB25934-6FE4-E144-B23C-14282825ECCA}"/>
              </a:ext>
            </a:extLst>
          </p:cNvPr>
          <p:cNvSpPr/>
          <p:nvPr/>
        </p:nvSpPr>
        <p:spPr>
          <a:xfrm>
            <a:off x="0" y="4172607"/>
            <a:ext cx="1177159" cy="18918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7865357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352" name="MIPS opcode map"/>
          <p:cNvSpPr txBox="1">
            <a:spLocks noGrp="1"/>
          </p:cNvSpPr>
          <p:nvPr>
            <p:ph type="title" idx="4294967295"/>
          </p:nvPr>
        </p:nvSpPr>
        <p:spPr>
          <a:xfrm>
            <a:off x="0" y="115887"/>
            <a:ext cx="7620000" cy="609601"/>
          </a:xfrm>
          <a:prstGeom prst="rect">
            <a:avLst/>
          </a:prstGeom>
        </p:spPr>
        <p:txBody>
          <a:bodyPr lIns="44450" tIns="44450" rIns="44450" bIns="44450" anchor="ctr">
            <a:normAutofit/>
          </a:bodyPr>
          <a:lstStyle>
            <a:lvl1pPr>
              <a:defRPr sz="2800">
                <a:solidFill>
                  <a:srgbClr val="000000"/>
                </a:solidFill>
              </a:defRPr>
            </a:lvl1pPr>
          </a:lstStyle>
          <a:p>
            <a:r>
              <a:t>MIPS opcode map</a:t>
            </a:r>
          </a:p>
        </p:txBody>
      </p:sp>
      <p:sp>
        <p:nvSpPr>
          <p:cNvPr id="353" name="Appendix A-50"/>
          <p:cNvSpPr txBox="1">
            <a:spLocks noGrp="1"/>
          </p:cNvSpPr>
          <p:nvPr>
            <p:ph type="body" idx="4294967295"/>
          </p:nvPr>
        </p:nvSpPr>
        <p:spPr>
          <a:xfrm>
            <a:off x="429386" y="1343786"/>
            <a:ext cx="7980428" cy="3713228"/>
          </a:xfrm>
          <a:prstGeom prst="rect">
            <a:avLst/>
          </a:prstGeom>
        </p:spPr>
        <p:txBody>
          <a:bodyPr lIns="44450" tIns="44450" rIns="44450" bIns="44450">
            <a:normAutofit/>
          </a:bodyPr>
          <a:lstStyle>
            <a:lvl1pPr>
              <a:spcBef>
                <a:spcPts val="400"/>
              </a:spcBef>
              <a:buClrTx/>
              <a:buSzPct val="100000"/>
              <a:buChar char="•"/>
              <a:defRPr sz="1800" b="1"/>
            </a:lvl1pPr>
          </a:lstStyle>
          <a:p>
            <a:r>
              <a:t>Appendix A-50</a:t>
            </a:r>
          </a:p>
        </p:txBody>
      </p:sp>
      <p:pic>
        <p:nvPicPr>
          <p:cNvPr id="354" name="App-b-10-02-P374493" descr="App-b-10-02-P374493"/>
          <p:cNvPicPr>
            <a:picLocks noChangeAspect="1"/>
          </p:cNvPicPr>
          <p:nvPr/>
        </p:nvPicPr>
        <p:blipFill>
          <a:blip r:embed="rId2"/>
          <a:stretch>
            <a:fillRect/>
          </a:stretch>
        </p:blipFill>
        <p:spPr>
          <a:xfrm>
            <a:off x="3059112" y="0"/>
            <a:ext cx="6084888" cy="6916738"/>
          </a:xfrm>
          <a:prstGeom prst="rect">
            <a:avLst/>
          </a:prstGeom>
          <a:ln w="12700">
            <a:miter lim="400000"/>
          </a:ln>
        </p:spPr>
      </p:pic>
      <p:sp>
        <p:nvSpPr>
          <p:cNvPr id="8" name="Rectangle 7">
            <a:extLst>
              <a:ext uri="{FF2B5EF4-FFF2-40B4-BE49-F238E27FC236}">
                <a16:creationId xmlns:a16="http://schemas.microsoft.com/office/drawing/2014/main" id="{465EC713-D944-E549-A55D-ED603239977D}"/>
              </a:ext>
            </a:extLst>
          </p:cNvPr>
          <p:cNvSpPr/>
          <p:nvPr/>
        </p:nvSpPr>
        <p:spPr>
          <a:xfrm>
            <a:off x="3436883" y="1343786"/>
            <a:ext cx="525517" cy="10510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Rectangle 6">
            <a:extLst>
              <a:ext uri="{FF2B5EF4-FFF2-40B4-BE49-F238E27FC236}">
                <a16:creationId xmlns:a16="http://schemas.microsoft.com/office/drawing/2014/main" id="{0757BF73-5F29-6044-B9DE-E14472801CA5}"/>
              </a:ext>
            </a:extLst>
          </p:cNvPr>
          <p:cNvSpPr/>
          <p:nvPr/>
        </p:nvSpPr>
        <p:spPr>
          <a:xfrm>
            <a:off x="3436882" y="1727414"/>
            <a:ext cx="525517" cy="10510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092766902"/>
      </p:ext>
    </p:extLst>
  </p:cSld>
  <p:clrMapOvr>
    <a:masterClrMapping/>
  </p:clrMapOvr>
  <p:transition spd="med" advClick="0" advTm="20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9E1D-93FE-2F45-B21B-7A30A4B8AC7D}"/>
              </a:ext>
            </a:extLst>
          </p:cNvPr>
          <p:cNvSpPr>
            <a:spLocks noGrp="1"/>
          </p:cNvSpPr>
          <p:nvPr>
            <p:ph type="title"/>
          </p:nvPr>
        </p:nvSpPr>
        <p:spPr/>
        <p:txBody>
          <a:bodyPr/>
          <a:lstStyle/>
          <a:p>
            <a:r>
              <a:rPr lang="en-US" dirty="0" err="1"/>
              <a:t>addi</a:t>
            </a:r>
            <a:r>
              <a:rPr lang="en-US" dirty="0"/>
              <a:t> $11, $0,  -1</a:t>
            </a:r>
          </a:p>
        </p:txBody>
      </p:sp>
      <p:sp>
        <p:nvSpPr>
          <p:cNvPr id="3" name="Text Placeholder 2">
            <a:extLst>
              <a:ext uri="{FF2B5EF4-FFF2-40B4-BE49-F238E27FC236}">
                <a16:creationId xmlns:a16="http://schemas.microsoft.com/office/drawing/2014/main" id="{ACAF6338-CAD4-F84A-B66E-CAE984662962}"/>
              </a:ext>
            </a:extLst>
          </p:cNvPr>
          <p:cNvSpPr>
            <a:spLocks noGrp="1"/>
          </p:cNvSpPr>
          <p:nvPr>
            <p:ph type="body" idx="1"/>
          </p:nvPr>
        </p:nvSpPr>
        <p:spPr>
          <a:xfrm>
            <a:off x="228600" y="1295399"/>
            <a:ext cx="8382000" cy="5252545"/>
          </a:xfrm>
        </p:spPr>
        <p:txBody>
          <a:bodyPr>
            <a:normAutofit fontScale="92500"/>
          </a:bodyPr>
          <a:lstStyle/>
          <a:p>
            <a:pPr marL="0" indent="0">
              <a:buNone/>
            </a:pPr>
            <a:r>
              <a:rPr lang="en-US" b="0" dirty="0">
                <a:latin typeface="Times New Roman" panose="02020603050405020304" pitchFamily="18" charset="0"/>
                <a:cs typeface="Times New Roman" panose="02020603050405020304" pitchFamily="18" charset="0"/>
              </a:rPr>
              <a:t>     001000 00000 01011 1111111111111111</a:t>
            </a:r>
          </a:p>
          <a:p>
            <a:pPr marL="0" indent="0">
              <a:buNone/>
            </a:pPr>
            <a:r>
              <a:rPr lang="en-US" b="0" dirty="0">
                <a:latin typeface="Times New Roman" panose="02020603050405020304" pitchFamily="18" charset="0"/>
                <a:cs typeface="Times New Roman" panose="02020603050405020304" pitchFamily="18" charset="0"/>
                <a:sym typeface="Wingdings" pitchFamily="2" charset="2"/>
              </a:rPr>
              <a:t> </a:t>
            </a:r>
            <a:r>
              <a:rPr lang="en-US" b="0" dirty="0">
                <a:latin typeface="Times New Roman" panose="02020603050405020304" pitchFamily="18" charset="0"/>
                <a:cs typeface="Times New Roman" panose="02020603050405020304" pitchFamily="18" charset="0"/>
              </a:rPr>
              <a:t>0010 0000 0000 1011 1111 1111 1111 1111 </a:t>
            </a:r>
          </a:p>
          <a:p>
            <a:pPr marL="0" indent="0">
              <a:buNone/>
            </a:pPr>
            <a:r>
              <a:rPr lang="en-US" b="0" dirty="0">
                <a:latin typeface="Times New Roman" panose="02020603050405020304" pitchFamily="18" charset="0"/>
                <a:cs typeface="Times New Roman" panose="02020603050405020304" pitchFamily="18" charset="0"/>
              </a:rPr>
              <a:t>= 0x200BFFFF </a:t>
            </a:r>
          </a:p>
          <a:p>
            <a:pPr marL="0" indent="0">
              <a:buNone/>
            </a:pPr>
            <a:endParaRPr lang="en-US" b="0" dirty="0">
              <a:latin typeface="Times New Roman" panose="02020603050405020304" pitchFamily="18" charset="0"/>
              <a:cs typeface="Times New Roman" panose="02020603050405020304" pitchFamily="18" charset="0"/>
            </a:endParaRPr>
          </a:p>
          <a:p>
            <a:pPr marL="0" indent="0">
              <a:buNone/>
            </a:pPr>
            <a:r>
              <a:rPr lang="en-US" sz="3000" dirty="0"/>
              <a:t>$0 </a:t>
            </a:r>
            <a:r>
              <a:rPr lang="en-US" sz="3000" b="0" dirty="0">
                <a:latin typeface="Helvetica" pitchFamily="2" charset="0"/>
              </a:rPr>
              <a:t>:  0000 0000 0000 0000 0000 0000 0000 0000</a:t>
            </a:r>
          </a:p>
          <a:p>
            <a:pPr marL="0" indent="0">
              <a:buNone/>
            </a:pPr>
            <a:r>
              <a:rPr lang="en-US" sz="3000" b="0" dirty="0">
                <a:latin typeface="Helvetica" pitchFamily="2" charset="0"/>
              </a:rPr>
              <a:t>+      ???? ???? ???? ???? 1111 1111 1111 1111</a:t>
            </a:r>
          </a:p>
          <a:p>
            <a:pPr marL="0" indent="0">
              <a:buNone/>
            </a:pPr>
            <a:r>
              <a:rPr lang="en-US" sz="3000" dirty="0"/>
              <a:t>$11</a:t>
            </a:r>
            <a:r>
              <a:rPr lang="en-US" sz="3000" b="0" dirty="0">
                <a:latin typeface="Helvetica" pitchFamily="2" charset="0"/>
              </a:rPr>
              <a:t>:  1111 1111 1111 1111 1111 1111 1111 1111</a:t>
            </a:r>
          </a:p>
          <a:p>
            <a:pPr marL="0" indent="0">
              <a:buNone/>
            </a:pPr>
            <a:r>
              <a:rPr lang="en-US" b="0" dirty="0">
                <a:latin typeface="Helvetica" pitchFamily="2" charset="0"/>
              </a:rPr>
              <a:t>                            </a:t>
            </a:r>
            <a:r>
              <a:rPr lang="en-US" b="0" dirty="0">
                <a:solidFill>
                  <a:srgbClr val="FF0000"/>
                </a:solidFill>
                <a:latin typeface="Helvetica" pitchFamily="2" charset="0"/>
              </a:rPr>
              <a:t>sign extension </a:t>
            </a:r>
          </a:p>
          <a:p>
            <a:pPr marL="0" indent="0">
              <a:buNone/>
            </a:pPr>
            <a:r>
              <a:rPr lang="en-US" b="0" dirty="0">
                <a:latin typeface="Helvetica" pitchFamily="2" charset="0"/>
              </a:rPr>
              <a:t> </a:t>
            </a:r>
            <a:r>
              <a:rPr lang="en-US" b="0" dirty="0">
                <a:solidFill>
                  <a:srgbClr val="FF0000"/>
                </a:solidFill>
                <a:latin typeface="Helvetica" pitchFamily="2" charset="0"/>
              </a:rPr>
              <a:t>? = 1</a:t>
            </a:r>
          </a:p>
          <a:p>
            <a:pPr marL="0" indent="0">
              <a:buNone/>
            </a:pPr>
            <a:endParaRPr lang="en-US" b="0" dirty="0">
              <a:latin typeface="Times New Roman" panose="02020603050405020304" pitchFamily="18" charset="0"/>
              <a:cs typeface="Times New Roman" panose="02020603050405020304" pitchFamily="18" charset="0"/>
            </a:endParaRPr>
          </a:p>
          <a:p>
            <a:pPr marL="0" indent="0">
              <a:buNone/>
            </a:pPr>
            <a:endParaRPr lang="en-US" dirty="0"/>
          </a:p>
        </p:txBody>
      </p:sp>
      <p:cxnSp>
        <p:nvCxnSpPr>
          <p:cNvPr id="5" name="Straight Arrow Connector 4">
            <a:extLst>
              <a:ext uri="{FF2B5EF4-FFF2-40B4-BE49-F238E27FC236}">
                <a16:creationId xmlns:a16="http://schemas.microsoft.com/office/drawing/2014/main" id="{2A0BD565-8FB4-1E42-AF2C-B37B80ACE4AF}"/>
              </a:ext>
            </a:extLst>
          </p:cNvPr>
          <p:cNvCxnSpPr>
            <a:cxnSpLocks/>
          </p:cNvCxnSpPr>
          <p:nvPr/>
        </p:nvCxnSpPr>
        <p:spPr>
          <a:xfrm>
            <a:off x="2157248" y="593834"/>
            <a:ext cx="102476" cy="853966"/>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A7CE2CF7-B6C2-6643-B854-F7E9DEBE2141}"/>
              </a:ext>
            </a:extLst>
          </p:cNvPr>
          <p:cNvCxnSpPr>
            <a:cxnSpLocks/>
          </p:cNvCxnSpPr>
          <p:nvPr/>
        </p:nvCxnSpPr>
        <p:spPr>
          <a:xfrm>
            <a:off x="1545020" y="614855"/>
            <a:ext cx="1849821" cy="83294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896262F0-3E23-F04F-B490-81993F77CAC9}"/>
              </a:ext>
            </a:extLst>
          </p:cNvPr>
          <p:cNvCxnSpPr>
            <a:cxnSpLocks/>
          </p:cNvCxnSpPr>
          <p:nvPr/>
        </p:nvCxnSpPr>
        <p:spPr>
          <a:xfrm>
            <a:off x="3058511" y="614855"/>
            <a:ext cx="2406868" cy="853966"/>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23D7DCED-49BB-4648-841B-F3FB94E4B51E}"/>
              </a:ext>
            </a:extLst>
          </p:cNvPr>
          <p:cNvCxnSpPr/>
          <p:nvPr/>
        </p:nvCxnSpPr>
        <p:spPr>
          <a:xfrm>
            <a:off x="228600" y="4508938"/>
            <a:ext cx="8064062" cy="0"/>
          </a:xfrm>
          <a:prstGeom prst="line">
            <a:avLst/>
          </a:prstGeom>
          <a:noFill/>
          <a:ln w="25400" cap="flat">
            <a:solidFill>
              <a:schemeClr val="tx1"/>
            </a:solidFill>
            <a:prstDash val="solid"/>
            <a:round/>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 name="Rectangle 3">
            <a:extLst>
              <a:ext uri="{FF2B5EF4-FFF2-40B4-BE49-F238E27FC236}">
                <a16:creationId xmlns:a16="http://schemas.microsoft.com/office/drawing/2014/main" id="{636790DB-C78A-E245-A19C-92F410232682}"/>
              </a:ext>
            </a:extLst>
          </p:cNvPr>
          <p:cNvSpPr/>
          <p:nvPr/>
        </p:nvSpPr>
        <p:spPr>
          <a:xfrm>
            <a:off x="956441" y="3993931"/>
            <a:ext cx="3615559" cy="42041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9" name="Straight Arrow Connector 8">
            <a:extLst>
              <a:ext uri="{FF2B5EF4-FFF2-40B4-BE49-F238E27FC236}">
                <a16:creationId xmlns:a16="http://schemas.microsoft.com/office/drawing/2014/main" id="{21BBDEE2-AD7D-334E-9E0F-4F5C54C7E9A4}"/>
              </a:ext>
            </a:extLst>
          </p:cNvPr>
          <p:cNvCxnSpPr/>
          <p:nvPr/>
        </p:nvCxnSpPr>
        <p:spPr>
          <a:xfrm flipH="1" flipV="1">
            <a:off x="3394841" y="4414345"/>
            <a:ext cx="672662" cy="725214"/>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5C5BC271-2043-6D4E-BE75-FC21F91A7B33}"/>
              </a:ext>
            </a:extLst>
          </p:cNvPr>
          <p:cNvSpPr/>
          <p:nvPr/>
        </p:nvSpPr>
        <p:spPr>
          <a:xfrm>
            <a:off x="105103" y="1156138"/>
            <a:ext cx="8082456" cy="1860331"/>
          </a:xfrm>
          <a:prstGeom prst="rect">
            <a:avLst/>
          </a:prstGeom>
          <a:solidFill>
            <a:srgbClr val="00B0F0">
              <a:alpha val="17000"/>
            </a:srgbClr>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 name="TextBox 11">
            <a:extLst>
              <a:ext uri="{FF2B5EF4-FFF2-40B4-BE49-F238E27FC236}">
                <a16:creationId xmlns:a16="http://schemas.microsoft.com/office/drawing/2014/main" id="{161BCA0D-87A9-9742-81CB-0A8EADF84870}"/>
              </a:ext>
            </a:extLst>
          </p:cNvPr>
          <p:cNvSpPr txBox="1"/>
          <p:nvPr/>
        </p:nvSpPr>
        <p:spPr>
          <a:xfrm>
            <a:off x="5089635" y="874253"/>
            <a:ext cx="32855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ko-KR" altLang="en-US" sz="1800" b="0" i="0" u="none" strike="noStrike" cap="none" spc="0" normalizeH="0" baseline="0" dirty="0">
                <a:ln>
                  <a:noFill/>
                </a:ln>
                <a:solidFill>
                  <a:srgbClr val="000000"/>
                </a:solidFill>
                <a:effectLst/>
                <a:uFillTx/>
                <a:latin typeface="Arial"/>
                <a:ea typeface="Arial"/>
                <a:cs typeface="Arial"/>
                <a:sym typeface="Arial"/>
              </a:rPr>
              <a:t>명령어가 메모리에 저장된 내용</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3" name="Rectangle 12">
            <a:extLst>
              <a:ext uri="{FF2B5EF4-FFF2-40B4-BE49-F238E27FC236}">
                <a16:creationId xmlns:a16="http://schemas.microsoft.com/office/drawing/2014/main" id="{CB766665-DA85-7D44-8DBD-9C716BBFDDB5}"/>
              </a:ext>
            </a:extLst>
          </p:cNvPr>
          <p:cNvSpPr/>
          <p:nvPr/>
        </p:nvSpPr>
        <p:spPr>
          <a:xfrm>
            <a:off x="104072" y="3439508"/>
            <a:ext cx="8146548" cy="1602829"/>
          </a:xfrm>
          <a:prstGeom prst="rect">
            <a:avLst/>
          </a:prstGeom>
          <a:solidFill>
            <a:srgbClr val="FF0000">
              <a:alpha val="24000"/>
            </a:srgbClr>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 name="TextBox 13">
            <a:extLst>
              <a:ext uri="{FF2B5EF4-FFF2-40B4-BE49-F238E27FC236}">
                <a16:creationId xmlns:a16="http://schemas.microsoft.com/office/drawing/2014/main" id="{1A6C7469-E07D-B147-A7DA-EC7AD23A1243}"/>
              </a:ext>
            </a:extLst>
          </p:cNvPr>
          <p:cNvSpPr txBox="1"/>
          <p:nvPr/>
        </p:nvSpPr>
        <p:spPr>
          <a:xfrm>
            <a:off x="5786752" y="5159111"/>
            <a:ext cx="28238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ko-KR" altLang="en-US" dirty="0"/>
              <a:t>프로세서가 수행하는 연산</a:t>
            </a:r>
            <a:r>
              <a:rPr kumimoji="0" lang="ko-KR" altLang="en-US" sz="1800" b="0" i="0" u="none" strike="noStrike" cap="none" spc="0" normalizeH="0" baseline="0" dirty="0">
                <a:ln>
                  <a:noFill/>
                </a:ln>
                <a:solidFill>
                  <a:srgbClr val="000000"/>
                </a:solidFill>
                <a:effectLst/>
                <a:uFillTx/>
                <a:latin typeface="Arial"/>
                <a:ea typeface="Arial"/>
                <a:cs typeface="Arial"/>
                <a:sym typeface="Arial"/>
              </a:rPr>
              <a:t> </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5027184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C6EB-3701-CD45-9C31-CC268590506D}"/>
              </a:ext>
            </a:extLst>
          </p:cNvPr>
          <p:cNvSpPr>
            <a:spLocks noGrp="1"/>
          </p:cNvSpPr>
          <p:nvPr>
            <p:ph type="title"/>
          </p:nvPr>
        </p:nvSpPr>
        <p:spPr>
          <a:xfrm>
            <a:off x="228600" y="82378"/>
            <a:ext cx="7620000" cy="609600"/>
          </a:xfrm>
        </p:spPr>
        <p:txBody>
          <a:bodyPr/>
          <a:lstStyle/>
          <a:p>
            <a:r>
              <a:rPr lang="en-US" dirty="0"/>
              <a:t>Sign Extension</a:t>
            </a:r>
            <a:r>
              <a:rPr lang="ko-KR" altLang="en-US" dirty="0"/>
              <a:t> </a:t>
            </a:r>
            <a:r>
              <a:rPr lang="en-US" altLang="ko-KR" dirty="0"/>
              <a:t>(section 2.4) </a:t>
            </a:r>
            <a:endParaRPr lang="en-US" dirty="0"/>
          </a:p>
        </p:txBody>
      </p:sp>
      <p:sp>
        <p:nvSpPr>
          <p:cNvPr id="3" name="Text Placeholder 2">
            <a:extLst>
              <a:ext uri="{FF2B5EF4-FFF2-40B4-BE49-F238E27FC236}">
                <a16:creationId xmlns:a16="http://schemas.microsoft.com/office/drawing/2014/main" id="{44583162-FE62-9948-98CF-43A60D9719E1}"/>
              </a:ext>
            </a:extLst>
          </p:cNvPr>
          <p:cNvSpPr>
            <a:spLocks noGrp="1"/>
          </p:cNvSpPr>
          <p:nvPr>
            <p:ph type="body" idx="1"/>
          </p:nvPr>
        </p:nvSpPr>
        <p:spPr>
          <a:xfrm>
            <a:off x="381000" y="1027385"/>
            <a:ext cx="8382000" cy="5478517"/>
          </a:xfrm>
        </p:spPr>
        <p:txBody>
          <a:bodyPr>
            <a:normAutofit lnSpcReduction="10000"/>
          </a:bodyPr>
          <a:lstStyle/>
          <a:p>
            <a:r>
              <a:rPr lang="en-US" dirty="0"/>
              <a:t>16-bit -2 </a:t>
            </a:r>
            <a:r>
              <a:rPr lang="ko-KR" altLang="en-US" dirty="0" err="1"/>
              <a:t>를</a:t>
            </a:r>
            <a:r>
              <a:rPr lang="ko-KR" altLang="en-US" dirty="0"/>
              <a:t> </a:t>
            </a:r>
            <a:r>
              <a:rPr lang="en-US" altLang="ko-KR" dirty="0"/>
              <a:t>32-bit -2 </a:t>
            </a:r>
            <a:r>
              <a:rPr lang="ko-KR" altLang="en-US" dirty="0"/>
              <a:t>로 </a:t>
            </a:r>
            <a:r>
              <a:rPr lang="en-US" altLang="ko-KR" dirty="0"/>
              <a:t>extend </a:t>
            </a:r>
            <a:r>
              <a:rPr lang="ko-KR" altLang="en-US" dirty="0"/>
              <a:t>할 때</a:t>
            </a:r>
            <a:endParaRPr lang="en-US" altLang="ko-KR" dirty="0"/>
          </a:p>
          <a:p>
            <a:endParaRPr lang="en-US" altLang="ko-KR" dirty="0"/>
          </a:p>
          <a:p>
            <a:endParaRPr lang="en-US" altLang="ko-KR" dirty="0"/>
          </a:p>
          <a:p>
            <a:endParaRPr lang="en-US" altLang="ko-KR" dirty="0"/>
          </a:p>
          <a:p>
            <a:pPr marL="0" indent="0">
              <a:buNone/>
            </a:pPr>
            <a:r>
              <a:rPr lang="en-US" altLang="ko-KR" dirty="0"/>
              <a:t>                                       </a:t>
            </a:r>
            <a:r>
              <a:rPr lang="en-US" altLang="ko-KR" dirty="0">
                <a:sym typeface="Wingdings" pitchFamily="2" charset="2"/>
              </a:rPr>
              <a:t> -2 in 16-bit</a:t>
            </a:r>
            <a:r>
              <a:rPr lang="en-US" altLang="ko-KR" dirty="0"/>
              <a:t> </a:t>
            </a:r>
          </a:p>
          <a:p>
            <a:pPr marL="0" indent="0">
              <a:buNone/>
            </a:pPr>
            <a:endParaRPr lang="en-US" dirty="0"/>
          </a:p>
          <a:p>
            <a:pPr marL="0" indent="0">
              <a:buNone/>
            </a:pPr>
            <a:r>
              <a:rPr lang="ko-KR" altLang="en-US" dirty="0"/>
              <a:t>  </a:t>
            </a:r>
            <a:r>
              <a:rPr lang="en-US" altLang="ko-KR" sz="2400" b="0" dirty="0">
                <a:latin typeface="Helvetica" pitchFamily="2" charset="0"/>
              </a:rPr>
              <a:t>????</a:t>
            </a:r>
            <a:r>
              <a:rPr lang="ko-KR" altLang="en-US" sz="2400" b="0" dirty="0">
                <a:latin typeface="Helvetica" pitchFamily="2" charset="0"/>
              </a:rPr>
              <a:t>  </a:t>
            </a:r>
            <a:r>
              <a:rPr lang="en-US" altLang="ko-KR" sz="2400" b="0" dirty="0">
                <a:latin typeface="Helvetica" pitchFamily="2" charset="0"/>
              </a:rPr>
              <a:t>????</a:t>
            </a:r>
            <a:r>
              <a:rPr lang="ko-KR" altLang="en-US" sz="2400" b="0" dirty="0">
                <a:latin typeface="Helvetica" pitchFamily="2" charset="0"/>
              </a:rPr>
              <a:t>  </a:t>
            </a:r>
            <a:r>
              <a:rPr lang="en-US" altLang="ko-KR" sz="2400" b="0" dirty="0">
                <a:latin typeface="Helvetica" pitchFamily="2" charset="0"/>
              </a:rPr>
              <a:t>????</a:t>
            </a:r>
            <a:r>
              <a:rPr lang="ko-KR" altLang="en-US" sz="2400" b="0" dirty="0">
                <a:latin typeface="Helvetica" pitchFamily="2" charset="0"/>
              </a:rPr>
              <a:t>  </a:t>
            </a:r>
            <a:r>
              <a:rPr lang="en-US" altLang="ko-KR" sz="2400" b="0" dirty="0">
                <a:latin typeface="Helvetica" pitchFamily="2" charset="0"/>
              </a:rPr>
              <a:t>????</a:t>
            </a:r>
          </a:p>
          <a:p>
            <a:pPr marL="0" indent="0">
              <a:buNone/>
            </a:pPr>
            <a:endParaRPr lang="en-US" sz="2400" b="0" dirty="0">
              <a:latin typeface="Helvetica" pitchFamily="2" charset="0"/>
            </a:endParaRPr>
          </a:p>
          <a:p>
            <a:pPr marL="0" indent="0">
              <a:buNone/>
            </a:pPr>
            <a:r>
              <a:rPr lang="en-US" sz="2400" b="0" dirty="0">
                <a:latin typeface="Helvetica" pitchFamily="2" charset="0"/>
              </a:rPr>
              <a:t>                                                        </a:t>
            </a:r>
            <a:r>
              <a:rPr lang="en-US" altLang="ko-KR" dirty="0">
                <a:sym typeface="Wingdings" pitchFamily="2" charset="2"/>
              </a:rPr>
              <a:t>-2 in 32-bit </a:t>
            </a:r>
            <a:endParaRPr lang="en-US" altLang="ko-KR" sz="2400" b="0" dirty="0">
              <a:latin typeface="Times New Roman" panose="02020603050405020304" pitchFamily="18" charset="0"/>
              <a:cs typeface="Times New Roman" panose="02020603050405020304" pitchFamily="18" charset="0"/>
              <a:sym typeface="Wingdings" pitchFamily="2" charset="2"/>
            </a:endParaRPr>
          </a:p>
          <a:p>
            <a:pPr marL="0" indent="0">
              <a:buNone/>
            </a:pPr>
            <a:r>
              <a:rPr lang="en-US" altLang="ko-KR" sz="2400" b="0" dirty="0">
                <a:latin typeface="Times New Roman" panose="02020603050405020304" pitchFamily="18" charset="0"/>
                <a:cs typeface="Times New Roman" panose="02020603050405020304" pitchFamily="18" charset="0"/>
                <a:sym typeface="Wingdings" pitchFamily="2" charset="2"/>
              </a:rPr>
              <a:t>* 0000 0000 0000 0000 1111 1111 1111 1110 = +65534 </a:t>
            </a:r>
          </a:p>
          <a:p>
            <a:pPr marL="0" indent="0">
              <a:buNone/>
            </a:pPr>
            <a:endParaRPr lang="en-US" altLang="ko-KR" dirty="0">
              <a:sym typeface="Wingdings" pitchFamily="2" charset="2"/>
            </a:endParaRPr>
          </a:p>
          <a:p>
            <a:pPr marL="0" indent="0">
              <a:buNone/>
            </a:pPr>
            <a:endParaRPr lang="en-US" b="0" dirty="0">
              <a:latin typeface="Helvetica" pitchFamily="2" charset="0"/>
            </a:endParaRPr>
          </a:p>
        </p:txBody>
      </p:sp>
      <p:pic>
        <p:nvPicPr>
          <p:cNvPr id="4" name="Picture 3">
            <a:extLst>
              <a:ext uri="{FF2B5EF4-FFF2-40B4-BE49-F238E27FC236}">
                <a16:creationId xmlns:a16="http://schemas.microsoft.com/office/drawing/2014/main" id="{ECD54C69-C85E-4D47-98E1-5D91E82003B5}"/>
              </a:ext>
            </a:extLst>
          </p:cNvPr>
          <p:cNvPicPr>
            <a:picLocks noChangeAspect="1"/>
          </p:cNvPicPr>
          <p:nvPr/>
        </p:nvPicPr>
        <p:blipFill>
          <a:blip r:embed="rId2"/>
          <a:stretch>
            <a:fillRect/>
          </a:stretch>
        </p:blipFill>
        <p:spPr>
          <a:xfrm>
            <a:off x="814517" y="1632439"/>
            <a:ext cx="4276467" cy="502426"/>
          </a:xfrm>
          <a:prstGeom prst="rect">
            <a:avLst/>
          </a:prstGeom>
        </p:spPr>
      </p:pic>
      <p:pic>
        <p:nvPicPr>
          <p:cNvPr id="5" name="Picture 4">
            <a:extLst>
              <a:ext uri="{FF2B5EF4-FFF2-40B4-BE49-F238E27FC236}">
                <a16:creationId xmlns:a16="http://schemas.microsoft.com/office/drawing/2014/main" id="{44B5D5AB-DFD7-3B4E-9F53-BD704EC32000}"/>
              </a:ext>
            </a:extLst>
          </p:cNvPr>
          <p:cNvPicPr>
            <a:picLocks noChangeAspect="1"/>
          </p:cNvPicPr>
          <p:nvPr/>
        </p:nvPicPr>
        <p:blipFill>
          <a:blip r:embed="rId3"/>
          <a:stretch>
            <a:fillRect/>
          </a:stretch>
        </p:blipFill>
        <p:spPr>
          <a:xfrm>
            <a:off x="814517" y="2122087"/>
            <a:ext cx="3733800" cy="1485900"/>
          </a:xfrm>
          <a:prstGeom prst="rect">
            <a:avLst/>
          </a:prstGeom>
        </p:spPr>
      </p:pic>
      <p:cxnSp>
        <p:nvCxnSpPr>
          <p:cNvPr id="7" name="Straight Arrow Connector 6">
            <a:extLst>
              <a:ext uri="{FF2B5EF4-FFF2-40B4-BE49-F238E27FC236}">
                <a16:creationId xmlns:a16="http://schemas.microsoft.com/office/drawing/2014/main" id="{CCFD3F0C-778B-6146-A667-5A9E379F42B1}"/>
              </a:ext>
            </a:extLst>
          </p:cNvPr>
          <p:cNvCxnSpPr/>
          <p:nvPr/>
        </p:nvCxnSpPr>
        <p:spPr>
          <a:xfrm>
            <a:off x="3032094" y="3607987"/>
            <a:ext cx="0" cy="66726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CF043512-E8B0-CA4D-92C0-783607955EAD}"/>
              </a:ext>
            </a:extLst>
          </p:cNvPr>
          <p:cNvPicPr>
            <a:picLocks noChangeAspect="1"/>
          </p:cNvPicPr>
          <p:nvPr/>
        </p:nvPicPr>
        <p:blipFill>
          <a:blip r:embed="rId4"/>
          <a:stretch>
            <a:fillRect/>
          </a:stretch>
        </p:blipFill>
        <p:spPr>
          <a:xfrm>
            <a:off x="571500" y="4625782"/>
            <a:ext cx="8191500" cy="558800"/>
          </a:xfrm>
          <a:prstGeom prst="rect">
            <a:avLst/>
          </a:prstGeom>
        </p:spPr>
      </p:pic>
      <p:sp>
        <p:nvSpPr>
          <p:cNvPr id="9" name="Rectangle 8">
            <a:extLst>
              <a:ext uri="{FF2B5EF4-FFF2-40B4-BE49-F238E27FC236}">
                <a16:creationId xmlns:a16="http://schemas.microsoft.com/office/drawing/2014/main" id="{BF476B70-888A-5241-B167-05752A8F3CFC}"/>
              </a:ext>
            </a:extLst>
          </p:cNvPr>
          <p:cNvSpPr/>
          <p:nvPr/>
        </p:nvSpPr>
        <p:spPr>
          <a:xfrm>
            <a:off x="381000" y="4694975"/>
            <a:ext cx="3615559" cy="42041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D855D924-1037-2E4D-AAF0-6E9159F4119A}"/>
              </a:ext>
            </a:extLst>
          </p:cNvPr>
          <p:cNvCxnSpPr/>
          <p:nvPr/>
        </p:nvCxnSpPr>
        <p:spPr>
          <a:xfrm flipV="1">
            <a:off x="5990897" y="5027734"/>
            <a:ext cx="0" cy="175309"/>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8512945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F65D2C-D2F2-4341-B412-D9B7222DCF9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53C08180-7506-0945-BBE7-F80C5645D15D}"/>
              </a:ext>
            </a:extLst>
          </p:cNvPr>
          <p:cNvPicPr>
            <a:picLocks noChangeAspect="1"/>
          </p:cNvPicPr>
          <p:nvPr/>
        </p:nvPicPr>
        <p:blipFill>
          <a:blip r:embed="rId2"/>
          <a:stretch>
            <a:fillRect/>
          </a:stretch>
        </p:blipFill>
        <p:spPr>
          <a:xfrm>
            <a:off x="0" y="698938"/>
            <a:ext cx="9144000" cy="4756663"/>
          </a:xfrm>
          <a:prstGeom prst="rect">
            <a:avLst/>
          </a:prstGeom>
        </p:spPr>
      </p:pic>
      <p:sp>
        <p:nvSpPr>
          <p:cNvPr id="6" name="Rectangle 5">
            <a:extLst>
              <a:ext uri="{FF2B5EF4-FFF2-40B4-BE49-F238E27FC236}">
                <a16:creationId xmlns:a16="http://schemas.microsoft.com/office/drawing/2014/main" id="{5E3B8102-6F21-E744-90B0-3FA26E9D4A5F}"/>
              </a:ext>
            </a:extLst>
          </p:cNvPr>
          <p:cNvSpPr/>
          <p:nvPr/>
        </p:nvSpPr>
        <p:spPr>
          <a:xfrm>
            <a:off x="2827283" y="2827283"/>
            <a:ext cx="6232634" cy="14714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Rectangle 6">
            <a:extLst>
              <a:ext uri="{FF2B5EF4-FFF2-40B4-BE49-F238E27FC236}">
                <a16:creationId xmlns:a16="http://schemas.microsoft.com/office/drawing/2014/main" id="{622A2FE1-804E-3648-BB49-B0FAD43349DE}"/>
              </a:ext>
            </a:extLst>
          </p:cNvPr>
          <p:cNvSpPr/>
          <p:nvPr/>
        </p:nvSpPr>
        <p:spPr>
          <a:xfrm>
            <a:off x="0" y="4078014"/>
            <a:ext cx="1818290" cy="16816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63769960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8860-DF54-4F4A-8A36-3C64DADEAD76}"/>
              </a:ext>
            </a:extLst>
          </p:cNvPr>
          <p:cNvSpPr>
            <a:spLocks noGrp="1"/>
          </p:cNvSpPr>
          <p:nvPr>
            <p:ph type="title"/>
          </p:nvPr>
        </p:nvSpPr>
        <p:spPr>
          <a:xfrm>
            <a:off x="228600" y="152400"/>
            <a:ext cx="8382000" cy="609600"/>
          </a:xfrm>
        </p:spPr>
        <p:txBody>
          <a:bodyPr>
            <a:normAutofit fontScale="90000"/>
          </a:bodyPr>
          <a:lstStyle/>
          <a:p>
            <a:r>
              <a:rPr lang="en-US" dirty="0"/>
              <a:t>logical operation </a:t>
            </a:r>
            <a:r>
              <a:rPr lang="ko-KR" altLang="en-US" dirty="0"/>
              <a:t>은 </a:t>
            </a:r>
            <a:r>
              <a:rPr lang="en-US" altLang="ko-KR" dirty="0"/>
              <a:t>sign extension </a:t>
            </a:r>
            <a:r>
              <a:rPr lang="ko-KR" altLang="en-US" dirty="0"/>
              <a:t>을 하지 않는다</a:t>
            </a:r>
            <a:r>
              <a:rPr lang="en-US" altLang="ko-KR" dirty="0"/>
              <a:t>.</a:t>
            </a:r>
            <a:endParaRPr lang="en-US" dirty="0"/>
          </a:p>
        </p:txBody>
      </p:sp>
      <p:sp>
        <p:nvSpPr>
          <p:cNvPr id="3" name="Text Placeholder 2">
            <a:extLst>
              <a:ext uri="{FF2B5EF4-FFF2-40B4-BE49-F238E27FC236}">
                <a16:creationId xmlns:a16="http://schemas.microsoft.com/office/drawing/2014/main" id="{9DE77C9C-9B07-CC46-919A-EB61325229FC}"/>
              </a:ext>
            </a:extLst>
          </p:cNvPr>
          <p:cNvSpPr>
            <a:spLocks noGrp="1"/>
          </p:cNvSpPr>
          <p:nvPr>
            <p:ph type="body" idx="1"/>
          </p:nvPr>
        </p:nvSpPr>
        <p:spPr/>
        <p:txBody>
          <a:bodyPr>
            <a:normAutofit lnSpcReduction="10000"/>
          </a:bodyPr>
          <a:lstStyle/>
          <a:p>
            <a:r>
              <a:rPr lang="en-US" b="0" dirty="0"/>
              <a:t>logical operation </a:t>
            </a:r>
            <a:r>
              <a:rPr lang="ko-KR" altLang="en-US" b="0" dirty="0"/>
              <a:t>의 </a:t>
            </a:r>
            <a:r>
              <a:rPr lang="en-US" altLang="ko-KR" b="0" dirty="0"/>
              <a:t>operand </a:t>
            </a:r>
            <a:r>
              <a:rPr lang="ko-KR" altLang="en-US" b="0" dirty="0"/>
              <a:t>는 숫자가 아니라 </a:t>
            </a:r>
            <a:r>
              <a:rPr lang="en-US" altLang="ko-KR" b="0" dirty="0"/>
              <a:t>bit pattern </a:t>
            </a:r>
            <a:r>
              <a:rPr lang="ko-KR" altLang="en-US" b="0" dirty="0" err="1"/>
              <a:t>으로</a:t>
            </a:r>
            <a:r>
              <a:rPr lang="ko-KR" altLang="en-US" b="0" dirty="0"/>
              <a:t> 보기 때문</a:t>
            </a:r>
            <a:endParaRPr lang="en-US" altLang="ko-KR" b="0" dirty="0"/>
          </a:p>
          <a:p>
            <a:endParaRPr lang="en-US" b="0" dirty="0"/>
          </a:p>
          <a:p>
            <a:pPr marL="0" indent="0">
              <a:buNone/>
            </a:pPr>
            <a:r>
              <a:rPr lang="en-US" altLang="ko-KR" b="0" dirty="0">
                <a:solidFill>
                  <a:schemeClr val="tx2"/>
                </a:solidFill>
              </a:rPr>
              <a:t>(</a:t>
            </a:r>
            <a:r>
              <a:rPr lang="ko-KR" altLang="en-US" b="0" dirty="0">
                <a:solidFill>
                  <a:schemeClr val="tx2"/>
                </a:solidFill>
              </a:rPr>
              <a:t>그런데 </a:t>
            </a:r>
            <a:r>
              <a:rPr lang="en-US" altLang="ko-KR" b="0" dirty="0" err="1">
                <a:solidFill>
                  <a:schemeClr val="tx2"/>
                </a:solidFill>
              </a:rPr>
              <a:t>spim</a:t>
            </a:r>
            <a:r>
              <a:rPr lang="en-US" altLang="ko-KR" b="0" dirty="0">
                <a:solidFill>
                  <a:schemeClr val="tx2"/>
                </a:solidFill>
              </a:rPr>
              <a:t> simulator </a:t>
            </a:r>
            <a:r>
              <a:rPr lang="ko-KR" altLang="en-US" b="0" dirty="0">
                <a:solidFill>
                  <a:schemeClr val="tx2"/>
                </a:solidFill>
              </a:rPr>
              <a:t>의 </a:t>
            </a:r>
            <a:r>
              <a:rPr lang="en-US" altLang="ko-KR" b="0" dirty="0">
                <a:solidFill>
                  <a:schemeClr val="tx2"/>
                </a:solidFill>
              </a:rPr>
              <a:t>assembler </a:t>
            </a:r>
            <a:r>
              <a:rPr lang="ko-KR" altLang="en-US" b="0" dirty="0">
                <a:solidFill>
                  <a:schemeClr val="tx2"/>
                </a:solidFill>
              </a:rPr>
              <a:t>는</a:t>
            </a:r>
            <a:endParaRPr lang="en-US" altLang="ko-KR" b="0" dirty="0">
              <a:solidFill>
                <a:schemeClr val="tx2"/>
              </a:solidFill>
            </a:endParaRPr>
          </a:p>
          <a:p>
            <a:pPr lvl="1"/>
            <a:r>
              <a:rPr lang="en-US" altLang="ko-KR" b="0" dirty="0">
                <a:solidFill>
                  <a:schemeClr val="tx2"/>
                </a:solidFill>
              </a:rPr>
              <a:t>16</a:t>
            </a:r>
            <a:r>
              <a:rPr lang="ko-KR" altLang="en-US" b="0" dirty="0">
                <a:solidFill>
                  <a:schemeClr val="tx2"/>
                </a:solidFill>
              </a:rPr>
              <a:t>진수로 쓴 상수는 항상 </a:t>
            </a:r>
            <a:r>
              <a:rPr lang="en-US" altLang="ko-KR" b="0" dirty="0">
                <a:solidFill>
                  <a:schemeClr val="tx2"/>
                </a:solidFill>
              </a:rPr>
              <a:t>sign extension </a:t>
            </a:r>
            <a:r>
              <a:rPr lang="ko-KR" altLang="en-US" b="0" dirty="0">
                <a:solidFill>
                  <a:schemeClr val="tx2"/>
                </a:solidFill>
              </a:rPr>
              <a:t>을 하지 않고 </a:t>
            </a:r>
            <a:endParaRPr lang="en-US" altLang="ko-KR" b="0" dirty="0">
              <a:solidFill>
                <a:schemeClr val="tx2"/>
              </a:solidFill>
            </a:endParaRPr>
          </a:p>
          <a:p>
            <a:pPr lvl="1"/>
            <a:r>
              <a:rPr lang="en-US" altLang="ko-KR" b="0" dirty="0">
                <a:solidFill>
                  <a:schemeClr val="tx2"/>
                </a:solidFill>
              </a:rPr>
              <a:t>signed number </a:t>
            </a:r>
            <a:r>
              <a:rPr lang="ko-KR" altLang="en-US" b="0" dirty="0">
                <a:solidFill>
                  <a:schemeClr val="tx2"/>
                </a:solidFill>
              </a:rPr>
              <a:t>로 쓰인 </a:t>
            </a:r>
            <a:r>
              <a:rPr lang="en-US" altLang="ko-KR" b="0" dirty="0">
                <a:solidFill>
                  <a:schemeClr val="tx2"/>
                </a:solidFill>
              </a:rPr>
              <a:t>10</a:t>
            </a:r>
            <a:r>
              <a:rPr lang="ko-KR" altLang="en-US" b="0" dirty="0">
                <a:solidFill>
                  <a:schemeClr val="tx2"/>
                </a:solidFill>
              </a:rPr>
              <a:t>진수는 </a:t>
            </a:r>
            <a:r>
              <a:rPr lang="en-US" altLang="ko-KR" b="0" dirty="0">
                <a:solidFill>
                  <a:schemeClr val="tx2"/>
                </a:solidFill>
              </a:rPr>
              <a:t>sign extension </a:t>
            </a:r>
            <a:r>
              <a:rPr lang="ko-KR" altLang="en-US" b="0" dirty="0">
                <a:solidFill>
                  <a:schemeClr val="tx2"/>
                </a:solidFill>
              </a:rPr>
              <a:t>을 한다</a:t>
            </a:r>
            <a:r>
              <a:rPr lang="en-US" altLang="ko-KR" b="0" dirty="0">
                <a:solidFill>
                  <a:schemeClr val="tx2"/>
                </a:solidFill>
              </a:rPr>
              <a:t>.</a:t>
            </a:r>
            <a:r>
              <a:rPr lang="ko-KR" altLang="en-US" b="0" dirty="0">
                <a:solidFill>
                  <a:schemeClr val="tx2"/>
                </a:solidFill>
              </a:rPr>
              <a:t> </a:t>
            </a:r>
            <a:r>
              <a:rPr lang="en-US" altLang="ko-KR" b="0" dirty="0">
                <a:solidFill>
                  <a:schemeClr val="tx2"/>
                </a:solidFill>
              </a:rPr>
              <a:t>)</a:t>
            </a:r>
            <a:endParaRPr lang="en-US" b="0" dirty="0">
              <a:solidFill>
                <a:schemeClr val="tx2"/>
              </a:solidFill>
            </a:endParaRPr>
          </a:p>
        </p:txBody>
      </p:sp>
    </p:spTree>
    <p:extLst>
      <p:ext uri="{BB962C8B-B14F-4D97-AF65-F5344CB8AC3E}">
        <p14:creationId xmlns:p14="http://schemas.microsoft.com/office/powerpoint/2010/main" val="243364647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 xmlns:ma14="http://schemas.microsoft.com/office/mac/drawingml/2011/main" val="1"/>
            </a:ext>
          </a:extLst>
        </p:spPr>
        <p:txBody>
          <a:bodyPr anchor="b"/>
          <a:lstStyle>
            <a:lvl1pPr>
              <a:defRPr sz="1400" b="1"/>
            </a:lvl1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400" b="1"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28</a:t>
            </a:fld>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235" name="How to store a 16-bit value to a register"/>
          <p:cNvSpPr txBox="1">
            <a:spLocks noGrp="1"/>
          </p:cNvSpPr>
          <p:nvPr>
            <p:ph type="title" idx="4294967295"/>
          </p:nvPr>
        </p:nvSpPr>
        <p:spPr>
          <a:xfrm>
            <a:off x="442118" y="146050"/>
            <a:ext cx="8259764" cy="762000"/>
          </a:xfrm>
          <a:prstGeom prst="rect">
            <a:avLst/>
          </a:prstGeom>
        </p:spPr>
        <p:txBody>
          <a:bodyPr>
            <a:normAutofit/>
          </a:bodyPr>
          <a:lstStyle>
            <a:lvl1pPr defTabSz="713231">
              <a:defRPr sz="3432"/>
            </a:lvl1pPr>
          </a:lstStyle>
          <a:p>
            <a:r>
              <a:rPr dirty="0"/>
              <a:t>How to store a 16-bit value to a register   </a:t>
            </a:r>
          </a:p>
        </p:txBody>
      </p:sp>
      <p:sp>
        <p:nvSpPr>
          <p:cNvPr id="236" name="li $10, 1 # load immediate instruction is a psuedoinstruction…"/>
          <p:cNvSpPr txBox="1">
            <a:spLocks noGrp="1"/>
          </p:cNvSpPr>
          <p:nvPr>
            <p:ph type="body" idx="4294967295"/>
          </p:nvPr>
        </p:nvSpPr>
        <p:spPr>
          <a:xfrm>
            <a:off x="684212" y="1125537"/>
            <a:ext cx="8459788" cy="3455988"/>
          </a:xfrm>
          <a:prstGeom prst="rect">
            <a:avLst/>
          </a:prstGeom>
        </p:spPr>
        <p:txBody>
          <a:bodyPr>
            <a:normAutofit/>
          </a:bodyPr>
          <a:lstStyle/>
          <a:p>
            <a:pPr marL="0" indent="0">
              <a:buClrTx/>
              <a:buSzTx/>
              <a:buNone/>
              <a:defRPr sz="2400"/>
            </a:pPr>
            <a:r>
              <a:rPr lang="en-US" dirty="0" err="1">
                <a:latin typeface="Courier" pitchFamily="2" charset="0"/>
              </a:rPr>
              <a:t>addi</a:t>
            </a:r>
            <a:r>
              <a:rPr lang="en-US" dirty="0">
                <a:latin typeface="Courier" pitchFamily="2" charset="0"/>
              </a:rPr>
              <a:t> $10, $zero, 1</a:t>
            </a:r>
          </a:p>
          <a:p>
            <a:pPr marL="0" indent="0">
              <a:buClrTx/>
              <a:buSzTx/>
              <a:buNone/>
              <a:defRPr sz="2400"/>
            </a:pPr>
            <a:r>
              <a:rPr dirty="0">
                <a:latin typeface="Courier" pitchFamily="2" charset="0"/>
              </a:rPr>
              <a:t>li $10, 1 </a:t>
            </a:r>
            <a:r>
              <a:rPr dirty="0"/>
              <a:t># load immediate instruction </a:t>
            </a:r>
            <a:r>
              <a:rPr lang="en-US" altLang="ko-KR" dirty="0"/>
              <a:t>:</a:t>
            </a:r>
            <a:r>
              <a:rPr dirty="0"/>
              <a:t> </a:t>
            </a:r>
            <a:r>
              <a:rPr dirty="0" err="1">
                <a:solidFill>
                  <a:srgbClr val="FF0000"/>
                </a:solidFill>
              </a:rPr>
              <a:t>pse</a:t>
            </a:r>
            <a:r>
              <a:rPr lang="en-US" altLang="ko-KR" dirty="0" err="1">
                <a:solidFill>
                  <a:srgbClr val="FF0000"/>
                </a:solidFill>
              </a:rPr>
              <a:t>u</a:t>
            </a:r>
            <a:r>
              <a:rPr dirty="0" err="1">
                <a:solidFill>
                  <a:srgbClr val="FF0000"/>
                </a:solidFill>
              </a:rPr>
              <a:t>doinstruction</a:t>
            </a:r>
            <a:endParaRPr lang="en-US" dirty="0">
              <a:solidFill>
                <a:srgbClr val="FF0000"/>
              </a:solidFill>
            </a:endParaRPr>
          </a:p>
          <a:p>
            <a:pPr marL="0" indent="0">
              <a:buClrTx/>
              <a:buSzTx/>
              <a:buNone/>
              <a:defRPr sz="2400"/>
            </a:pPr>
            <a:endParaRPr lang="en-US" dirty="0">
              <a:solidFill>
                <a:schemeClr val="tx1"/>
              </a:solidFill>
            </a:endParaRPr>
          </a:p>
          <a:p>
            <a:pPr marL="0" indent="0">
              <a:buClrTx/>
              <a:buSzTx/>
              <a:buNone/>
              <a:defRPr sz="2400"/>
            </a:pPr>
            <a:r>
              <a:rPr lang="en-US" dirty="0" err="1">
                <a:solidFill>
                  <a:schemeClr val="tx1"/>
                </a:solidFill>
              </a:rPr>
              <a:t>pse</a:t>
            </a:r>
            <a:r>
              <a:rPr lang="en-US" altLang="ko-KR" dirty="0" err="1">
                <a:solidFill>
                  <a:schemeClr val="tx1"/>
                </a:solidFill>
              </a:rPr>
              <a:t>u</a:t>
            </a:r>
            <a:r>
              <a:rPr lang="en-US" dirty="0" err="1">
                <a:solidFill>
                  <a:schemeClr val="tx1"/>
                </a:solidFill>
              </a:rPr>
              <a:t>doinstruction</a:t>
            </a:r>
            <a:r>
              <a:rPr lang="en-US" dirty="0">
                <a:solidFill>
                  <a:schemeClr val="tx1"/>
                </a:solidFill>
              </a:rPr>
              <a:t> : </a:t>
            </a:r>
            <a:r>
              <a:rPr lang="ko-KR" altLang="en-US" dirty="0">
                <a:solidFill>
                  <a:schemeClr val="tx1"/>
                </a:solidFill>
              </a:rPr>
              <a:t>기계어 명령어는 아닌데 </a:t>
            </a:r>
            <a:r>
              <a:rPr lang="en-US" altLang="ko-KR" dirty="0">
                <a:solidFill>
                  <a:schemeClr val="tx1"/>
                </a:solidFill>
              </a:rPr>
              <a:t>assembly </a:t>
            </a:r>
            <a:r>
              <a:rPr lang="ko-KR" altLang="en-US" dirty="0">
                <a:solidFill>
                  <a:schemeClr val="tx1"/>
                </a:solidFill>
              </a:rPr>
              <a:t>명령어만 있는 명령어 </a:t>
            </a:r>
            <a:r>
              <a:rPr lang="en-US" altLang="ko-KR" dirty="0">
                <a:solidFill>
                  <a:schemeClr val="tx1"/>
                </a:solidFill>
              </a:rPr>
              <a:t>(</a:t>
            </a:r>
            <a:r>
              <a:rPr lang="ko-KR" altLang="en-US" dirty="0">
                <a:solidFill>
                  <a:schemeClr val="tx1"/>
                </a:solidFill>
              </a:rPr>
              <a:t>프로그래머의 편의를 위해 존재</a:t>
            </a:r>
            <a:r>
              <a:rPr lang="en-US" altLang="ko-KR" dirty="0">
                <a:solidFill>
                  <a:schemeClr val="tx1"/>
                </a:solidFill>
              </a:rPr>
              <a:t>)</a:t>
            </a:r>
            <a:r>
              <a:rPr dirty="0">
                <a:solidFill>
                  <a:schemeClr val="tx1"/>
                </a:solidFill>
              </a:rPr>
              <a:t> </a:t>
            </a:r>
          </a:p>
          <a:p>
            <a:pPr marL="0" indent="0">
              <a:buClrTx/>
              <a:buSzTx/>
              <a:buNone/>
              <a:defRPr sz="2400"/>
            </a:pPr>
            <a:r>
              <a:rPr dirty="0"/>
              <a:t>            </a:t>
            </a:r>
          </a:p>
        </p:txBody>
      </p:sp>
    </p:spTree>
    <p:extLst>
      <p:ext uri="{BB962C8B-B14F-4D97-AF65-F5344CB8AC3E}">
        <p14:creationId xmlns:p14="http://schemas.microsoft.com/office/powerpoint/2010/main" val="164691262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 xmlns:ma14="http://schemas.microsoft.com/office/mac/drawingml/2011/main" val="1"/>
            </a:ext>
          </a:extLst>
        </p:spPr>
        <p:txBody>
          <a:bodyPr anchor="b"/>
          <a:lstStyle>
            <a:lvl1pPr>
              <a:defRPr sz="1400" b="1"/>
            </a:lvl1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400" b="1"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0">
                <a:lnSpc>
                  <a:spcPct val="100000"/>
                </a:lnSpc>
                <a:spcBef>
                  <a:spcPts val="0"/>
                </a:spcBef>
                <a:spcAft>
                  <a:spcPts val="0"/>
                </a:spcAft>
                <a:buClrTx/>
                <a:buSzTx/>
                <a:buFontTx/>
                <a:buNone/>
                <a:tabLst/>
                <a:defRPr/>
              </a:pPr>
              <a:t>29</a:t>
            </a:fld>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239" name="Rectangle"/>
          <p:cNvSpPr/>
          <p:nvPr/>
        </p:nvSpPr>
        <p:spPr>
          <a:xfrm>
            <a:off x="3363013" y="3628874"/>
            <a:ext cx="2570163" cy="411163"/>
          </a:xfrm>
          <a:prstGeom prst="rect">
            <a:avLst/>
          </a:prstGeom>
          <a:solidFill>
            <a:srgbClr val="ECEAAC"/>
          </a:solidFill>
          <a:ln>
            <a:solidFill>
              <a:srgbClr val="000000"/>
            </a:solidFill>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240" name="0000 0000 0111 1101 0000 0000 0000 0000"/>
          <p:cNvSpPr txBox="1"/>
          <p:nvPr/>
        </p:nvSpPr>
        <p:spPr>
          <a:xfrm>
            <a:off x="3398323" y="3633155"/>
            <a:ext cx="5071503" cy="384756"/>
          </a:xfrm>
          <a:prstGeom prst="rect">
            <a:avLst/>
          </a:prstGeom>
          <a:ln>
            <a:solidFill>
              <a:srgbClr val="000000"/>
            </a:solidFill>
          </a:ln>
          <a:extLst>
            <a:ext uri="{C572A759-6A51-4108-AA02-DFA0A04FC94B}">
              <ma14:wrappingTextBoxFlag xmlns="" xmlns:ma14="http://schemas.microsoft.com/office/mac/drawingml/2011/main" val="1"/>
            </a:ext>
          </a:extLst>
        </p:spPr>
        <p:txBody>
          <a:bodyPr wrap="none" lIns="45719" rIns="45719">
            <a:spAutoFit/>
          </a:bodyPr>
          <a:lstStyle>
            <a:lvl1pPr>
              <a:defRPr sz="20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dirty="0">
                <a:ln>
                  <a:noFill/>
                </a:ln>
                <a:solidFill>
                  <a:srgbClr val="000000"/>
                </a:solidFill>
                <a:effectLst/>
                <a:uLnTx/>
                <a:uFillTx/>
                <a:latin typeface="Arial"/>
                <a:cs typeface="Arial"/>
                <a:sym typeface="Arial"/>
              </a:rPr>
              <a:t>0000 0000 0111 1101 0000 0000 0000 0000</a:t>
            </a:r>
          </a:p>
        </p:txBody>
      </p:sp>
      <p:sp>
        <p:nvSpPr>
          <p:cNvPr id="241" name="Rectangle"/>
          <p:cNvSpPr/>
          <p:nvPr/>
        </p:nvSpPr>
        <p:spPr>
          <a:xfrm>
            <a:off x="5934075" y="5516562"/>
            <a:ext cx="2633663" cy="411163"/>
          </a:xfrm>
          <a:prstGeom prst="rect">
            <a:avLst/>
          </a:prstGeom>
          <a:solidFill>
            <a:srgbClr val="ECEAAC"/>
          </a:solidFill>
          <a:ln>
            <a:solidFill>
              <a:srgbClr val="000000"/>
            </a:solidFill>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242" name="32-bit Constants"/>
          <p:cNvSpPr txBox="1">
            <a:spLocks noGrp="1"/>
          </p:cNvSpPr>
          <p:nvPr>
            <p:ph type="title" idx="4294967295"/>
          </p:nvPr>
        </p:nvSpPr>
        <p:spPr>
          <a:xfrm>
            <a:off x="442118" y="242887"/>
            <a:ext cx="8259763" cy="762000"/>
          </a:xfrm>
          <a:prstGeom prst="rect">
            <a:avLst/>
          </a:prstGeom>
        </p:spPr>
        <p:txBody>
          <a:bodyPr>
            <a:noAutofit/>
          </a:bodyPr>
          <a:lstStyle/>
          <a:p>
            <a:r>
              <a:rPr lang="en-US" sz="2800" dirty="0"/>
              <a:t>2.10 How to store a </a:t>
            </a:r>
            <a:r>
              <a:rPr sz="2800" dirty="0"/>
              <a:t>32-bit Constant</a:t>
            </a:r>
            <a:r>
              <a:rPr lang="en-US" sz="2800" dirty="0"/>
              <a:t> to a register </a:t>
            </a:r>
            <a:endParaRPr sz="2800" dirty="0"/>
          </a:p>
        </p:txBody>
      </p:sp>
      <p:sp>
        <p:nvSpPr>
          <p:cNvPr id="243" name="Most constants are small…"/>
          <p:cNvSpPr txBox="1">
            <a:spLocks noGrp="1"/>
          </p:cNvSpPr>
          <p:nvPr>
            <p:ph type="body" idx="4294967295"/>
          </p:nvPr>
        </p:nvSpPr>
        <p:spPr>
          <a:xfrm>
            <a:off x="542782" y="1154030"/>
            <a:ext cx="8270876" cy="3455988"/>
          </a:xfrm>
          <a:prstGeom prst="rect">
            <a:avLst/>
          </a:prstGeom>
        </p:spPr>
        <p:txBody>
          <a:bodyPr>
            <a:normAutofit/>
          </a:bodyPr>
          <a:lstStyle/>
          <a:p>
            <a:pPr marL="0" indent="0">
              <a:buNone/>
            </a:pPr>
            <a:r>
              <a:rPr lang="en-US" sz="2400" dirty="0">
                <a:solidFill>
                  <a:srgbClr val="FF0000"/>
                </a:solidFill>
              </a:rPr>
              <a:t>$s0 </a:t>
            </a:r>
            <a:r>
              <a:rPr lang="ko-KR" altLang="en-US" sz="2400" dirty="0">
                <a:solidFill>
                  <a:srgbClr val="FF0000"/>
                </a:solidFill>
              </a:rPr>
              <a:t>의 값을 </a:t>
            </a:r>
            <a:r>
              <a:rPr lang="en-US" sz="2400" dirty="0">
                <a:solidFill>
                  <a:srgbClr val="FF0000"/>
                </a:solidFill>
              </a:rPr>
              <a:t>0000 0000 0111 1101 0000 1001 0000 0000</a:t>
            </a:r>
            <a:r>
              <a:rPr lang="ko-KR" altLang="en-US" sz="2400" dirty="0">
                <a:solidFill>
                  <a:srgbClr val="FF0000"/>
                </a:solidFill>
              </a:rPr>
              <a:t> 로 만들고 싶을 때 </a:t>
            </a:r>
            <a:endParaRPr lang="en-US" sz="2400" dirty="0">
              <a:solidFill>
                <a:srgbClr val="FF0000"/>
              </a:solidFill>
            </a:endParaRPr>
          </a:p>
          <a:p>
            <a:pPr>
              <a:buSzTx/>
            </a:pPr>
            <a:r>
              <a:rPr dirty="0" err="1">
                <a:latin typeface="Lucida Console"/>
                <a:ea typeface="Lucida Console"/>
                <a:cs typeface="Lucida Console"/>
                <a:sym typeface="Lucida Console"/>
              </a:rPr>
              <a:t>lui</a:t>
            </a:r>
            <a:r>
              <a:rPr dirty="0">
                <a:latin typeface="Lucida Console"/>
                <a:ea typeface="Lucida Console"/>
                <a:cs typeface="Lucida Console"/>
                <a:sym typeface="Lucida Console"/>
              </a:rPr>
              <a:t> rt, constant</a:t>
            </a:r>
          </a:p>
          <a:p>
            <a:pPr marL="742950" lvl="1" indent="-285750">
              <a:spcBef>
                <a:spcPts val="0"/>
              </a:spcBef>
              <a:buClr>
                <a:srgbClr val="91AFBF"/>
              </a:buClr>
              <a:defRPr sz="2800"/>
            </a:pPr>
            <a:r>
              <a:rPr dirty="0"/>
              <a:t>Copies 16-bit constant to left 16 bits of rt</a:t>
            </a:r>
          </a:p>
          <a:p>
            <a:pPr marL="742950" lvl="1" indent="-285750">
              <a:spcBef>
                <a:spcPts val="0"/>
              </a:spcBef>
              <a:buClr>
                <a:srgbClr val="91AFBF"/>
              </a:buClr>
              <a:defRPr sz="2800"/>
            </a:pPr>
            <a:r>
              <a:rPr dirty="0"/>
              <a:t>Clears right 16 bits of rt to 0</a:t>
            </a:r>
          </a:p>
        </p:txBody>
      </p:sp>
      <p:sp>
        <p:nvSpPr>
          <p:cNvPr id="244" name="lui $s0, 61"/>
          <p:cNvSpPr txBox="1"/>
          <p:nvPr/>
        </p:nvSpPr>
        <p:spPr>
          <a:xfrm>
            <a:off x="212844" y="3631277"/>
            <a:ext cx="2641106" cy="43088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200">
                <a:latin typeface="Lucida Console"/>
                <a:ea typeface="Lucida Console"/>
                <a:cs typeface="Lucida Console"/>
                <a:sym typeface="Lucida Consol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dirty="0" err="1">
                <a:ln>
                  <a:noFill/>
                </a:ln>
                <a:solidFill>
                  <a:srgbClr val="000000"/>
                </a:solidFill>
                <a:effectLst/>
                <a:uLnTx/>
                <a:uFillTx/>
                <a:latin typeface="Lucida Console"/>
                <a:sym typeface="Lucida Console"/>
              </a:rPr>
              <a:t>lui</a:t>
            </a:r>
            <a:r>
              <a:rPr kumimoji="0" sz="2200" b="0" i="0" u="none" strike="noStrike" kern="0" cap="none" spc="0" normalizeH="0" baseline="0" noProof="0" dirty="0">
                <a:ln>
                  <a:noFill/>
                </a:ln>
                <a:solidFill>
                  <a:srgbClr val="000000"/>
                </a:solidFill>
                <a:effectLst/>
                <a:uLnTx/>
                <a:uFillTx/>
                <a:latin typeface="Lucida Console"/>
                <a:sym typeface="Lucida Console"/>
              </a:rPr>
              <a:t> $s0, </a:t>
            </a:r>
            <a:r>
              <a:rPr lang="en-US" altLang="ko-KR" dirty="0"/>
              <a:t>0x007D</a:t>
            </a:r>
            <a:endParaRPr kumimoji="0" sz="2200" b="0" i="0" u="none" strike="noStrike" kern="0" cap="none" spc="0" normalizeH="0" baseline="0" noProof="0" dirty="0">
              <a:ln>
                <a:noFill/>
              </a:ln>
              <a:solidFill>
                <a:srgbClr val="000000"/>
              </a:solidFill>
              <a:effectLst/>
              <a:uLnTx/>
              <a:uFillTx/>
              <a:latin typeface="Lucida Console"/>
              <a:sym typeface="Lucida Console"/>
            </a:endParaRPr>
          </a:p>
        </p:txBody>
      </p:sp>
      <p:sp>
        <p:nvSpPr>
          <p:cNvPr id="245" name="0000 0000 0111 1101 0000 1001 0000 0000"/>
          <p:cNvSpPr txBox="1"/>
          <p:nvPr/>
        </p:nvSpPr>
        <p:spPr>
          <a:xfrm>
            <a:off x="3363912" y="5521325"/>
            <a:ext cx="5071503" cy="384756"/>
          </a:xfrm>
          <a:prstGeom prst="rect">
            <a:avLst/>
          </a:prstGeom>
          <a:ln>
            <a:solidFill>
              <a:srgbClr val="000000"/>
            </a:solidFill>
          </a:ln>
          <a:extLst>
            <a:ext uri="{C572A759-6A51-4108-AA02-DFA0A04FC94B}">
              <ma14:wrappingTextBoxFlag xmlns="" xmlns:ma14="http://schemas.microsoft.com/office/mac/drawingml/2011/main" val="1"/>
            </a:ext>
          </a:extLst>
        </p:spPr>
        <p:txBody>
          <a:bodyPr wrap="none" lIns="45719" rIns="45719">
            <a:spAutoFit/>
          </a:bodyPr>
          <a:lstStyle>
            <a:lvl1pPr>
              <a:defRPr sz="20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dirty="0">
                <a:ln>
                  <a:noFill/>
                </a:ln>
                <a:solidFill>
                  <a:srgbClr val="000000"/>
                </a:solidFill>
                <a:effectLst/>
                <a:uLnTx/>
                <a:uFillTx/>
                <a:latin typeface="Arial"/>
                <a:cs typeface="Arial"/>
                <a:sym typeface="Arial"/>
              </a:rPr>
              <a:t>0000 0000 0111 1101 0000 1001 0000 0000</a:t>
            </a:r>
          </a:p>
        </p:txBody>
      </p:sp>
      <p:sp>
        <p:nvSpPr>
          <p:cNvPr id="246" name="ori $s0, $s0, 2304"/>
          <p:cNvSpPr txBox="1"/>
          <p:nvPr/>
        </p:nvSpPr>
        <p:spPr>
          <a:xfrm>
            <a:off x="213877" y="4189953"/>
            <a:ext cx="3150861" cy="43088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200">
                <a:latin typeface="Lucida Console"/>
                <a:ea typeface="Lucida Console"/>
                <a:cs typeface="Lucida Console"/>
                <a:sym typeface="Lucida Consol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200" b="0" i="0" u="none" strike="noStrike" kern="0" cap="none" spc="0" normalizeH="0" baseline="0" noProof="0" dirty="0" err="1">
                <a:ln>
                  <a:noFill/>
                </a:ln>
                <a:solidFill>
                  <a:srgbClr val="000000"/>
                </a:solidFill>
                <a:effectLst/>
                <a:uLnTx/>
                <a:uFillTx/>
                <a:latin typeface="Lucida Console"/>
                <a:sym typeface="Lucida Console"/>
              </a:rPr>
              <a:t>ori</a:t>
            </a:r>
            <a:r>
              <a:rPr kumimoji="0" sz="2200" b="0" i="0" u="none" strike="noStrike" kern="0" cap="none" spc="0" normalizeH="0" baseline="0" noProof="0" dirty="0">
                <a:ln>
                  <a:noFill/>
                </a:ln>
                <a:solidFill>
                  <a:srgbClr val="000000"/>
                </a:solidFill>
                <a:effectLst/>
                <a:uLnTx/>
                <a:uFillTx/>
                <a:latin typeface="Lucida Console"/>
                <a:sym typeface="Lucida Console"/>
              </a:rPr>
              <a:t> $s0,$s0,</a:t>
            </a:r>
            <a:r>
              <a:rPr lang="en-US" dirty="0"/>
              <a:t>0x0900</a:t>
            </a:r>
            <a:endParaRPr kumimoji="0" sz="2200" b="0" i="0" u="none" strike="noStrike" kern="0" cap="none" spc="0" normalizeH="0" baseline="0" noProof="0" dirty="0">
              <a:ln>
                <a:noFill/>
              </a:ln>
              <a:solidFill>
                <a:srgbClr val="000000"/>
              </a:solidFill>
              <a:effectLst/>
              <a:uLnTx/>
              <a:uFillTx/>
              <a:latin typeface="Lucida Console"/>
              <a:sym typeface="Lucida Console"/>
            </a:endParaRPr>
          </a:p>
        </p:txBody>
      </p:sp>
      <p:sp>
        <p:nvSpPr>
          <p:cNvPr id="247" name="§2.10 MIPS Addressing for 32-Bit Immediates and Addresses"/>
          <p:cNvSpPr txBox="1"/>
          <p:nvPr/>
        </p:nvSpPr>
        <p:spPr>
          <a:xfrm rot="5400000">
            <a:off x="5816155" y="2977182"/>
            <a:ext cx="6305028" cy="350662"/>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solidFill>
                  <a:srgbClr val="ECEAAC"/>
                </a:solidFill>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ECEAAC"/>
                </a:solidFill>
                <a:effectLst/>
                <a:uLnTx/>
                <a:uFillTx/>
                <a:latin typeface="Arial"/>
                <a:cs typeface="Arial"/>
                <a:sym typeface="Arial"/>
              </a:rPr>
              <a:t>§2.10 MIPS Addressing for 32-Bit Immediates and Addresses</a:t>
            </a:r>
          </a:p>
        </p:txBody>
      </p:sp>
      <p:sp>
        <p:nvSpPr>
          <p:cNvPr id="248" name="$s0"/>
          <p:cNvSpPr txBox="1"/>
          <p:nvPr/>
        </p:nvSpPr>
        <p:spPr>
          <a:xfrm>
            <a:off x="8155656" y="3235302"/>
            <a:ext cx="472713" cy="35066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000000"/>
                </a:solidFill>
                <a:effectLst/>
                <a:uLnTx/>
                <a:uFillTx/>
                <a:latin typeface="Arial"/>
                <a:cs typeface="Arial"/>
                <a:sym typeface="Arial"/>
              </a:rPr>
              <a:t>$s0</a:t>
            </a:r>
          </a:p>
        </p:txBody>
      </p:sp>
      <p:sp>
        <p:nvSpPr>
          <p:cNvPr id="2" name="TextBox 1">
            <a:extLst>
              <a:ext uri="{FF2B5EF4-FFF2-40B4-BE49-F238E27FC236}">
                <a16:creationId xmlns:a16="http://schemas.microsoft.com/office/drawing/2014/main" id="{8B00A1B8-A240-F048-9B2B-FE1A6B9F79F9}"/>
              </a:ext>
            </a:extLst>
          </p:cNvPr>
          <p:cNvSpPr txBox="1"/>
          <p:nvPr/>
        </p:nvSpPr>
        <p:spPr>
          <a:xfrm>
            <a:off x="7232924" y="4702188"/>
            <a:ext cx="13348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rgbClr val="FF0000"/>
                </a:solidFill>
              </a:rPr>
              <a:t>A or 0 = A</a:t>
            </a:r>
          </a:p>
        </p:txBody>
      </p:sp>
      <p:cxnSp>
        <p:nvCxnSpPr>
          <p:cNvPr id="4" name="Straight Arrow Connector 3">
            <a:extLst>
              <a:ext uri="{FF2B5EF4-FFF2-40B4-BE49-F238E27FC236}">
                <a16:creationId xmlns:a16="http://schemas.microsoft.com/office/drawing/2014/main" id="{ADA0790A-65E0-D94E-9B5C-6E5DABEFD495}"/>
              </a:ext>
            </a:extLst>
          </p:cNvPr>
          <p:cNvCxnSpPr>
            <a:cxnSpLocks/>
          </p:cNvCxnSpPr>
          <p:nvPr/>
        </p:nvCxnSpPr>
        <p:spPr>
          <a:xfrm>
            <a:off x="3710152" y="2890345"/>
            <a:ext cx="1051019" cy="7385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 name="Straight Arrow Connector 5">
            <a:extLst>
              <a:ext uri="{FF2B5EF4-FFF2-40B4-BE49-F238E27FC236}">
                <a16:creationId xmlns:a16="http://schemas.microsoft.com/office/drawing/2014/main" id="{2AFFE792-FA29-7245-A36A-14FF67903A5C}"/>
              </a:ext>
            </a:extLst>
          </p:cNvPr>
          <p:cNvCxnSpPr>
            <a:cxnSpLocks/>
          </p:cNvCxnSpPr>
          <p:nvPr/>
        </p:nvCxnSpPr>
        <p:spPr>
          <a:xfrm>
            <a:off x="5255172" y="3272036"/>
            <a:ext cx="2280745" cy="35683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2" name="0000 0000 0111 1101 0000 1001 0000 0000">
            <a:extLst>
              <a:ext uri="{FF2B5EF4-FFF2-40B4-BE49-F238E27FC236}">
                <a16:creationId xmlns:a16="http://schemas.microsoft.com/office/drawing/2014/main" id="{2FCDC6A5-1FF6-324C-8229-15F8B971615A}"/>
              </a:ext>
            </a:extLst>
          </p:cNvPr>
          <p:cNvSpPr txBox="1"/>
          <p:nvPr/>
        </p:nvSpPr>
        <p:spPr>
          <a:xfrm>
            <a:off x="3363013" y="4184412"/>
            <a:ext cx="5221940" cy="400110"/>
          </a:xfrm>
          <a:prstGeom prst="rect">
            <a:avLst/>
          </a:prstGeom>
          <a:ln>
            <a:solidFill>
              <a:srgbClr val="000000"/>
            </a:solidFill>
          </a:ln>
          <a:extLst>
            <a:ext uri="{C572A759-6A51-4108-AA02-DFA0A04FC94B}">
              <ma14:wrappingTextBoxFlag xmlns="" xmlns:ma14="http://schemas.microsoft.com/office/mac/drawingml/2011/main" val="1"/>
            </a:ext>
          </a:extLst>
        </p:spPr>
        <p:txBody>
          <a:bodyPr wrap="none" lIns="45719" rIns="45719">
            <a:spAutoFit/>
          </a:bodyPr>
          <a:lstStyle>
            <a:lvl1pPr>
              <a:defRPr sz="2000"/>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dirty="0"/>
              <a:t>???? ???? ???? ????</a:t>
            </a:r>
            <a:r>
              <a:rPr kumimoji="0" lang="en-US" sz="2000" b="0" i="0" u="none" strike="noStrike" kern="0" cap="none" spc="0" normalizeH="0" baseline="0" noProof="0" dirty="0">
                <a:ln>
                  <a:noFill/>
                </a:ln>
                <a:solidFill>
                  <a:srgbClr val="000000"/>
                </a:solidFill>
                <a:effectLst/>
                <a:uLnTx/>
                <a:uFillTx/>
                <a:latin typeface="Arial"/>
                <a:cs typeface="Arial"/>
                <a:sym typeface="Arial"/>
              </a:rPr>
              <a:t> </a:t>
            </a:r>
            <a:r>
              <a:rPr kumimoji="0" sz="2000" b="0" i="0" u="none" strike="noStrike" kern="0" cap="none" spc="0" normalizeH="0" baseline="0" noProof="0" dirty="0">
                <a:ln>
                  <a:noFill/>
                </a:ln>
                <a:solidFill>
                  <a:srgbClr val="000000"/>
                </a:solidFill>
                <a:effectLst/>
                <a:uLnTx/>
                <a:uFillTx/>
                <a:latin typeface="Arial"/>
                <a:cs typeface="Arial"/>
                <a:sym typeface="Arial"/>
              </a:rPr>
              <a:t> 0000 1001 0000 0000</a:t>
            </a:r>
          </a:p>
        </p:txBody>
      </p:sp>
      <p:sp>
        <p:nvSpPr>
          <p:cNvPr id="23" name="$s0">
            <a:extLst>
              <a:ext uri="{FF2B5EF4-FFF2-40B4-BE49-F238E27FC236}">
                <a16:creationId xmlns:a16="http://schemas.microsoft.com/office/drawing/2014/main" id="{B2981440-9EE0-0546-85E6-63E201E759C4}"/>
              </a:ext>
            </a:extLst>
          </p:cNvPr>
          <p:cNvSpPr txBox="1"/>
          <p:nvPr/>
        </p:nvSpPr>
        <p:spPr>
          <a:xfrm>
            <a:off x="1626023" y="5440883"/>
            <a:ext cx="1605566" cy="6463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000000"/>
                </a:solidFill>
                <a:effectLst/>
                <a:uLnTx/>
                <a:uFillTx/>
                <a:latin typeface="Arial"/>
                <a:cs typeface="Arial"/>
                <a:sym typeface="Arial"/>
              </a:rPr>
              <a:t>$s0</a:t>
            </a:r>
            <a:r>
              <a:rPr kumimoji="0" lang="ko-KR" altLang="en-US" sz="1800" b="0" i="0" u="none" strike="noStrike" kern="0" cap="none" spc="0" normalizeH="0" baseline="0" noProof="0" dirty="0">
                <a:ln>
                  <a:noFill/>
                </a:ln>
                <a:solidFill>
                  <a:srgbClr val="000000"/>
                </a:solidFill>
                <a:effectLst/>
                <a:uLnTx/>
                <a:uFillTx/>
                <a:latin typeface="Arial"/>
                <a:cs typeface="Arial"/>
                <a:sym typeface="Arial"/>
              </a:rPr>
              <a:t> </a:t>
            </a:r>
            <a:endParaRPr kumimoji="0" lang="en-US" altLang="ko-KR" sz="1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dirty="0"/>
              <a:t>after execution</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24" name="TextBox 23">
            <a:extLst>
              <a:ext uri="{FF2B5EF4-FFF2-40B4-BE49-F238E27FC236}">
                <a16:creationId xmlns:a16="http://schemas.microsoft.com/office/drawing/2014/main" id="{7BD81E91-54D3-7F46-B951-2CE7979DF7BF}"/>
              </a:ext>
            </a:extLst>
          </p:cNvPr>
          <p:cNvSpPr txBox="1"/>
          <p:nvPr/>
        </p:nvSpPr>
        <p:spPr>
          <a:xfrm>
            <a:off x="3953407" y="4870397"/>
            <a:ext cx="28238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ko-KR" altLang="en-US" dirty="0"/>
              <a:t>프로세서가 수행하는 연산</a:t>
            </a:r>
            <a:r>
              <a:rPr kumimoji="0" lang="ko-KR" altLang="en-US" sz="1800" b="0" i="0" u="none" strike="noStrike" cap="none" spc="0" normalizeH="0" baseline="0" dirty="0">
                <a:ln>
                  <a:noFill/>
                </a:ln>
                <a:solidFill>
                  <a:srgbClr val="000000"/>
                </a:solidFill>
                <a:effectLst/>
                <a:uFillTx/>
                <a:latin typeface="Arial"/>
                <a:ea typeface="Arial"/>
                <a:cs typeface="Arial"/>
                <a:sym typeface="Arial"/>
              </a:rPr>
              <a:t> </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5" name="Rectangle 24">
            <a:extLst>
              <a:ext uri="{FF2B5EF4-FFF2-40B4-BE49-F238E27FC236}">
                <a16:creationId xmlns:a16="http://schemas.microsoft.com/office/drawing/2014/main" id="{4E502EC4-A4F0-154D-8F16-DDEE6C22BDE9}"/>
              </a:ext>
            </a:extLst>
          </p:cNvPr>
          <p:cNvSpPr/>
          <p:nvPr/>
        </p:nvSpPr>
        <p:spPr>
          <a:xfrm>
            <a:off x="3323046" y="3585964"/>
            <a:ext cx="5378834" cy="2501250"/>
          </a:xfrm>
          <a:prstGeom prst="rect">
            <a:avLst/>
          </a:prstGeom>
          <a:solidFill>
            <a:srgbClr val="FF0000">
              <a:alpha val="24000"/>
            </a:srgbClr>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8" name="Straight Arrow Connector 7">
            <a:extLst>
              <a:ext uri="{FF2B5EF4-FFF2-40B4-BE49-F238E27FC236}">
                <a16:creationId xmlns:a16="http://schemas.microsoft.com/office/drawing/2014/main" id="{738FEFC3-D514-D14C-967C-FAF0375A6376}"/>
              </a:ext>
            </a:extLst>
          </p:cNvPr>
          <p:cNvCxnSpPr/>
          <p:nvPr/>
        </p:nvCxnSpPr>
        <p:spPr>
          <a:xfrm flipV="1">
            <a:off x="2186152" y="2890345"/>
            <a:ext cx="1045437" cy="73852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6" name="$s0">
            <a:extLst>
              <a:ext uri="{FF2B5EF4-FFF2-40B4-BE49-F238E27FC236}">
                <a16:creationId xmlns:a16="http://schemas.microsoft.com/office/drawing/2014/main" id="{C89CCAC8-216C-4C4E-B4BE-FD64E6637605}"/>
              </a:ext>
            </a:extLst>
          </p:cNvPr>
          <p:cNvSpPr txBox="1"/>
          <p:nvPr/>
        </p:nvSpPr>
        <p:spPr>
          <a:xfrm>
            <a:off x="3369131" y="4575767"/>
            <a:ext cx="483464"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dirty="0"/>
              <a:t>?=</a:t>
            </a:r>
            <a:r>
              <a:rPr kumimoji="0" sz="1800" b="0" i="0" u="none" strike="noStrike" kern="0" cap="none" spc="0" normalizeH="0" baseline="0" noProof="0" dirty="0">
                <a:ln>
                  <a:noFill/>
                </a:ln>
                <a:solidFill>
                  <a:srgbClr val="000000"/>
                </a:solidFill>
                <a:effectLst/>
                <a:uLnTx/>
                <a:uFillTx/>
                <a:latin typeface="Arial"/>
                <a:cs typeface="Arial"/>
                <a:sym typeface="Arial"/>
              </a:rPr>
              <a:t>0</a:t>
            </a:r>
          </a:p>
        </p:txBody>
      </p:sp>
    </p:spTree>
    <p:extLst>
      <p:ext uri="{BB962C8B-B14F-4D97-AF65-F5344CB8AC3E}">
        <p14:creationId xmlns:p14="http://schemas.microsoft.com/office/powerpoint/2010/main" val="2710528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a14="http://schemas.microsoft.com/office/mac/drawingml/2011/main" val="1"/>
            </a:ext>
          </a:extLst>
        </p:spPr>
        <p:txBody>
          <a:bodyPr/>
          <a:lstStyle>
            <a:lvl1pPr>
              <a:defRPr>
                <a:solidFill>
                  <a:srgbClr val="000000"/>
                </a:solidFill>
              </a:defRPr>
            </a:lvl1pPr>
          </a:lstStyle>
          <a:p>
            <a:fld id="{86CB4B4D-7CA3-9044-876B-883B54F8677D}" type="slidenum">
              <a:t>3</a:t>
            </a:fld>
            <a:endParaRPr/>
          </a:p>
        </p:txBody>
      </p:sp>
      <p:sp>
        <p:nvSpPr>
          <p:cNvPr id="711" name="Copyright © 2014 Elsevier Inc. All rights reserved."/>
          <p:cNvSpPr txBox="1"/>
          <p:nvPr/>
        </p:nvSpPr>
        <p:spPr>
          <a:xfrm>
            <a:off x="-1" y="6484982"/>
            <a:ext cx="9144002" cy="22851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000">
                <a:latin typeface="Calibri"/>
                <a:ea typeface="Calibri"/>
                <a:cs typeface="Calibri"/>
                <a:sym typeface="Calibri"/>
              </a:defRPr>
            </a:lvl1pPr>
          </a:lstStyle>
          <a:p>
            <a:r>
              <a:t>Copyright © 2014 Elsevier Inc. All rights reserved.</a:t>
            </a:r>
          </a:p>
        </p:txBody>
      </p:sp>
      <p:sp>
        <p:nvSpPr>
          <p:cNvPr id="712" name="FIGURE 1.5 The organization of a computer, showing the five classic components. The processor gets instructions and data from memory. Input writes data to memory, and output reads data from memory. Control sends the signals that determine the operations of the datapath, memory, input, and output."/>
          <p:cNvSpPr txBox="1"/>
          <p:nvPr/>
        </p:nvSpPr>
        <p:spPr>
          <a:xfrm>
            <a:off x="685800" y="5646737"/>
            <a:ext cx="7772400" cy="62930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latin typeface="Calibri"/>
                <a:ea typeface="Calibri"/>
                <a:cs typeface="Calibri"/>
                <a:sym typeface="Calibri"/>
              </a:defRPr>
            </a:lvl1pPr>
          </a:lstStyle>
          <a:p>
            <a:r>
              <a:t>FIGURE 1.5 The organization of a computer, showing the five classic components. The processor gets instructions and data from memory. Input writes data to memory, and output reads data from memory. Control sends the signals that determine the operations of the datapath, memory, input, and output. </a:t>
            </a:r>
          </a:p>
        </p:txBody>
      </p:sp>
      <p:pic>
        <p:nvPicPr>
          <p:cNvPr id="713" name="f01-05-9780124077263" descr="f01-05-9780124077263"/>
          <p:cNvPicPr>
            <a:picLocks noChangeAspect="1"/>
          </p:cNvPicPr>
          <p:nvPr/>
        </p:nvPicPr>
        <p:blipFill>
          <a:blip r:embed="rId2"/>
          <a:stretch>
            <a:fillRect/>
          </a:stretch>
        </p:blipFill>
        <p:spPr>
          <a:xfrm>
            <a:off x="1891399" y="208267"/>
            <a:ext cx="6226176" cy="5334000"/>
          </a:xfrm>
          <a:prstGeom prst="rect">
            <a:avLst/>
          </a:prstGeom>
          <a:ln w="12700">
            <a:miter lim="400000"/>
          </a:ln>
        </p:spPr>
      </p:pic>
      <p:sp>
        <p:nvSpPr>
          <p:cNvPr id="3" name="Rectangle 2">
            <a:extLst>
              <a:ext uri="{FF2B5EF4-FFF2-40B4-BE49-F238E27FC236}">
                <a16:creationId xmlns:a16="http://schemas.microsoft.com/office/drawing/2014/main" id="{1C53C45D-3722-0E43-A049-6592D95694C6}"/>
              </a:ext>
            </a:extLst>
          </p:cNvPr>
          <p:cNvSpPr/>
          <p:nvPr/>
        </p:nvSpPr>
        <p:spPr>
          <a:xfrm>
            <a:off x="5518493" y="2142075"/>
            <a:ext cx="1396314" cy="3190619"/>
          </a:xfrm>
          <a:prstGeom prst="rect">
            <a:avLst/>
          </a:prstGeom>
          <a:noFill/>
          <a:ln w="8255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000000100011001001000000001000002 = 0232402016">
            <a:extLst>
              <a:ext uri="{FF2B5EF4-FFF2-40B4-BE49-F238E27FC236}">
                <a16:creationId xmlns:a16="http://schemas.microsoft.com/office/drawing/2014/main" id="{F908F1D6-E637-CA40-8474-675570F72C23}"/>
              </a:ext>
            </a:extLst>
          </p:cNvPr>
          <p:cNvSpPr txBox="1"/>
          <p:nvPr/>
        </p:nvSpPr>
        <p:spPr>
          <a:xfrm>
            <a:off x="5518493" y="3290500"/>
            <a:ext cx="2939707" cy="27699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342900" indent="-342900">
              <a:spcBef>
                <a:spcPts val="500"/>
              </a:spcBef>
              <a:defRPr sz="2400"/>
            </a:pPr>
            <a:r>
              <a:rPr sz="1200" dirty="0">
                <a:solidFill>
                  <a:srgbClr val="FF0000"/>
                </a:solidFill>
              </a:rPr>
              <a:t>00000010001100100100000000100000</a:t>
            </a:r>
            <a:r>
              <a:rPr sz="1200" baseline="-25000" dirty="0">
                <a:solidFill>
                  <a:srgbClr val="FF0000"/>
                </a:solidFill>
              </a:rPr>
              <a:t>2</a:t>
            </a:r>
          </a:p>
        </p:txBody>
      </p:sp>
      <p:sp>
        <p:nvSpPr>
          <p:cNvPr id="4" name="Rounded Rectangular Callout 3">
            <a:extLst>
              <a:ext uri="{FF2B5EF4-FFF2-40B4-BE49-F238E27FC236}">
                <a16:creationId xmlns:a16="http://schemas.microsoft.com/office/drawing/2014/main" id="{62E3E5EC-E20C-D543-92FC-BA9A53B920AE}"/>
              </a:ext>
            </a:extLst>
          </p:cNvPr>
          <p:cNvSpPr/>
          <p:nvPr/>
        </p:nvSpPr>
        <p:spPr>
          <a:xfrm>
            <a:off x="1550774" y="1110243"/>
            <a:ext cx="1881351" cy="1328021"/>
          </a:xfrm>
          <a:prstGeom prst="wedgeRoundRectCallout">
            <a:avLst>
              <a:gd name="adj1" fmla="val 104865"/>
              <a:gd name="adj2" fmla="val 46635"/>
              <a:gd name="adj3" fmla="val 16667"/>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dirty="0"/>
              <a:t>17</a:t>
            </a:r>
            <a:r>
              <a:rPr lang="ko-KR" altLang="en-US" dirty="0"/>
              <a:t>번 방의 값과</a:t>
            </a:r>
            <a:endParaRPr lang="en-US" altLang="ko-KR" dirty="0"/>
          </a:p>
          <a:p>
            <a:pPr marL="0" marR="0" indent="0" algn="l" defTabSz="914400" rtl="0" fontAlgn="auto" latinLnBrk="0" hangingPunct="0">
              <a:lnSpc>
                <a:spcPct val="100000"/>
              </a:lnSpc>
              <a:spcBef>
                <a:spcPts val="0"/>
              </a:spcBef>
              <a:spcAft>
                <a:spcPts val="0"/>
              </a:spcAft>
              <a:buClrTx/>
              <a:buSzTx/>
              <a:buFontTx/>
              <a:buNone/>
              <a:tabLst/>
            </a:pPr>
            <a:r>
              <a:rPr kumimoji="0" lang="en-US" altLang="ko-KR" sz="1800" b="0" i="0" u="none" strike="noStrike" cap="none" spc="0" normalizeH="0" baseline="0" dirty="0">
                <a:ln>
                  <a:noFill/>
                </a:ln>
                <a:solidFill>
                  <a:srgbClr val="000000"/>
                </a:solidFill>
                <a:effectLst/>
                <a:uFillTx/>
                <a:latin typeface="Arial"/>
                <a:ea typeface="Arial"/>
                <a:cs typeface="Arial"/>
                <a:sym typeface="Arial"/>
              </a:rPr>
              <a:t>18</a:t>
            </a:r>
            <a:r>
              <a:rPr kumimoji="0" lang="ko-KR" altLang="en-US" sz="1800" b="0" i="0" u="none" strike="noStrike" cap="none" spc="0" normalizeH="0" baseline="0" dirty="0">
                <a:ln>
                  <a:noFill/>
                </a:ln>
                <a:solidFill>
                  <a:srgbClr val="000000"/>
                </a:solidFill>
                <a:effectLst/>
                <a:uFillTx/>
                <a:latin typeface="Arial"/>
                <a:ea typeface="Arial"/>
                <a:cs typeface="Arial"/>
                <a:sym typeface="Arial"/>
              </a:rPr>
              <a:t>번 방의 값을 </a:t>
            </a:r>
            <a:endParaRPr kumimoji="0" lang="en-US" altLang="ko-KR" sz="1800" b="0" i="0" u="none" strike="noStrike" cap="none" spc="0" normalizeH="0" baseline="0" dirty="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r>
              <a:rPr lang="ko-KR" altLang="en-US" dirty="0"/>
              <a:t>더해서 </a:t>
            </a:r>
            <a:r>
              <a:rPr lang="en-US" altLang="ko-KR" dirty="0"/>
              <a:t>8</a:t>
            </a:r>
            <a:r>
              <a:rPr lang="ko-KR" altLang="en-US" dirty="0"/>
              <a:t>번 방에 써라</a:t>
            </a:r>
            <a:r>
              <a:rPr lang="en-US" altLang="ko-KR" dirty="0"/>
              <a:t>.</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4743440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D9245-866F-5443-8629-D3DDDAAA49F4}"/>
              </a:ext>
            </a:extLst>
          </p:cNvPr>
          <p:cNvPicPr>
            <a:picLocks noChangeAspect="1"/>
          </p:cNvPicPr>
          <p:nvPr/>
        </p:nvPicPr>
        <p:blipFill>
          <a:blip r:embed="rId2"/>
          <a:stretch>
            <a:fillRect/>
          </a:stretch>
        </p:blipFill>
        <p:spPr>
          <a:xfrm>
            <a:off x="0" y="423025"/>
            <a:ext cx="9144000" cy="4372335"/>
          </a:xfrm>
          <a:prstGeom prst="rect">
            <a:avLst/>
          </a:prstGeom>
        </p:spPr>
      </p:pic>
      <p:sp>
        <p:nvSpPr>
          <p:cNvPr id="3" name="Rectangle 2">
            <a:extLst>
              <a:ext uri="{FF2B5EF4-FFF2-40B4-BE49-F238E27FC236}">
                <a16:creationId xmlns:a16="http://schemas.microsoft.com/office/drawing/2014/main" id="{5034EF02-40DE-BE42-BE22-DF427BC46024}"/>
              </a:ext>
            </a:extLst>
          </p:cNvPr>
          <p:cNvSpPr/>
          <p:nvPr/>
        </p:nvSpPr>
        <p:spPr>
          <a:xfrm>
            <a:off x="3058511" y="2869325"/>
            <a:ext cx="5496910" cy="1576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EF1B2F72-AEBF-0144-999C-A30E6E6F66FB}"/>
              </a:ext>
            </a:extLst>
          </p:cNvPr>
          <p:cNvSpPr/>
          <p:nvPr/>
        </p:nvSpPr>
        <p:spPr>
          <a:xfrm>
            <a:off x="0" y="3026980"/>
            <a:ext cx="1744717"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94090365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28ECA8-C874-A245-BA7B-E1DB6979CEE4}"/>
              </a:ext>
            </a:extLst>
          </p:cNvPr>
          <p:cNvPicPr>
            <a:picLocks noChangeAspect="1"/>
          </p:cNvPicPr>
          <p:nvPr/>
        </p:nvPicPr>
        <p:blipFill>
          <a:blip r:embed="rId2"/>
          <a:stretch>
            <a:fillRect/>
          </a:stretch>
        </p:blipFill>
        <p:spPr>
          <a:xfrm>
            <a:off x="0" y="433536"/>
            <a:ext cx="9144000" cy="4372335"/>
          </a:xfrm>
          <a:prstGeom prst="rect">
            <a:avLst/>
          </a:prstGeom>
        </p:spPr>
      </p:pic>
      <p:sp>
        <p:nvSpPr>
          <p:cNvPr id="3" name="Rectangle 2">
            <a:extLst>
              <a:ext uri="{FF2B5EF4-FFF2-40B4-BE49-F238E27FC236}">
                <a16:creationId xmlns:a16="http://schemas.microsoft.com/office/drawing/2014/main" id="{5034EF02-40DE-BE42-BE22-DF427BC46024}"/>
              </a:ext>
            </a:extLst>
          </p:cNvPr>
          <p:cNvSpPr/>
          <p:nvPr/>
        </p:nvSpPr>
        <p:spPr>
          <a:xfrm>
            <a:off x="3016468" y="3037491"/>
            <a:ext cx="5948855" cy="14714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EF1B2F72-AEBF-0144-999C-A30E6E6F66FB}"/>
              </a:ext>
            </a:extLst>
          </p:cNvPr>
          <p:cNvSpPr/>
          <p:nvPr/>
        </p:nvSpPr>
        <p:spPr>
          <a:xfrm>
            <a:off x="0" y="3005959"/>
            <a:ext cx="1744717"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84410131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38"/>
          <p:cNvSpPr txBox="1">
            <a:spLocks noGrp="1"/>
          </p:cNvSpPr>
          <p:nvPr>
            <p:ph type="sldNum" sz="quarter" idx="4294967295"/>
          </p:nvPr>
        </p:nvSpPr>
        <p:spPr>
          <a:xfrm>
            <a:off x="8520111" y="6310312"/>
            <a:ext cx="355874" cy="348122"/>
          </a:xfrm>
          <a:prstGeom prst="rect">
            <a:avLst/>
          </a:prstGeom>
          <a:extLst>
            <a:ext uri="{C572A759-6A51-4108-AA02-DFA0A04FC94B}">
              <ma14:wrappingTextBoxFlag xmlns="" xmlns:ma14="http://schemas.microsoft.com/office/mac/drawingml/2011/main" val="1"/>
            </a:ext>
          </a:extLst>
        </p:spPr>
        <p:txBody>
          <a:bodyPr lIns="44450" tIns="44450" rIns="44450" bIns="44450" anchor="t"/>
          <a:lstStyle>
            <a:lvl1pPr algn="l">
              <a:defRPr sz="1800"/>
            </a:lvl1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0">
                <a:lnSpc>
                  <a:spcPct val="100000"/>
                </a:lnSpc>
                <a:spcBef>
                  <a:spcPts val="0"/>
                </a:spcBef>
                <a:spcAft>
                  <a:spcPts val="0"/>
                </a:spcAft>
                <a:buClrTx/>
                <a:buSzTx/>
                <a:buFontTx/>
                <a:buNone/>
                <a:tabLst/>
                <a:defRPr/>
              </a:pPr>
              <a:t>32</a:t>
            </a:fld>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251" name="Shape 239"/>
          <p:cNvSpPr txBox="1">
            <a:spLocks noGrp="1"/>
          </p:cNvSpPr>
          <p:nvPr>
            <p:ph type="body" idx="4294967295"/>
          </p:nvPr>
        </p:nvSpPr>
        <p:spPr>
          <a:xfrm>
            <a:off x="470632" y="1480341"/>
            <a:ext cx="7980430" cy="3713228"/>
          </a:xfrm>
          <a:prstGeom prst="rect">
            <a:avLst/>
          </a:prstGeom>
        </p:spPr>
        <p:txBody>
          <a:bodyPr lIns="44450" tIns="44450" rIns="44450" bIns="44450">
            <a:normAutofit/>
          </a:bodyPr>
          <a:lstStyle/>
          <a:p>
            <a:pPr marL="0" indent="0" defTabSz="868680">
              <a:spcBef>
                <a:spcPts val="400"/>
              </a:spcBef>
              <a:buClrTx/>
              <a:buSzPct val="100000"/>
              <a:buNone/>
              <a:defRPr sz="1700" b="1"/>
            </a:pPr>
            <a:endParaRPr lang="en-US" dirty="0"/>
          </a:p>
          <a:p>
            <a:pPr marL="0" indent="0" defTabSz="868680">
              <a:spcBef>
                <a:spcPts val="400"/>
              </a:spcBef>
              <a:buClrTx/>
              <a:buSzPct val="100000"/>
              <a:buNone/>
              <a:defRPr sz="1700" b="1"/>
            </a:pPr>
            <a:r>
              <a:rPr lang="ko-KR" altLang="en-US" dirty="0"/>
              <a:t>  </a:t>
            </a:r>
            <a:r>
              <a:rPr lang="en-US" altLang="ko-KR" dirty="0"/>
              <a:t>=  0011 1100 0000 1000 0000 0000 1111 1111 = 0x3C0800FF</a:t>
            </a:r>
            <a:br>
              <a:rPr dirty="0"/>
            </a:br>
            <a:endParaRPr lang="en-US" dirty="0"/>
          </a:p>
          <a:p>
            <a:pPr marL="0" indent="0" defTabSz="868680">
              <a:spcBef>
                <a:spcPts val="400"/>
              </a:spcBef>
              <a:buClrTx/>
              <a:buSzPct val="100000"/>
              <a:buNone/>
              <a:defRPr sz="1700" b="1"/>
            </a:pPr>
            <a:endParaRPr lang="en-US" dirty="0"/>
          </a:p>
          <a:p>
            <a:pPr marL="0" indent="0" defTabSz="868680">
              <a:spcBef>
                <a:spcPts val="400"/>
              </a:spcBef>
              <a:buClrTx/>
              <a:buSzPct val="100000"/>
              <a:buNone/>
              <a:defRPr sz="1700" b="1"/>
            </a:pPr>
            <a:endParaRPr lang="en-US" dirty="0"/>
          </a:p>
          <a:p>
            <a:pPr marL="0" indent="0" defTabSz="868680">
              <a:spcBef>
                <a:spcPts val="400"/>
              </a:spcBef>
              <a:buClrTx/>
              <a:buSzPct val="100000"/>
              <a:buNone/>
              <a:defRPr sz="1700" b="1"/>
            </a:pPr>
            <a:r>
              <a:rPr lang="ko-KR" altLang="en-US" dirty="0"/>
              <a:t>  </a:t>
            </a:r>
            <a:r>
              <a:rPr lang="en-US" altLang="ko-KR" dirty="0"/>
              <a:t>after executing</a:t>
            </a:r>
            <a:r>
              <a:rPr lang="ko-KR" altLang="en-US" dirty="0"/>
              <a:t>            </a:t>
            </a:r>
            <a:r>
              <a:rPr dirty="0">
                <a:latin typeface="Courier New"/>
                <a:ea typeface="Courier New"/>
                <a:cs typeface="Courier New"/>
                <a:sym typeface="Courier New"/>
              </a:rPr>
              <a:t>	</a:t>
            </a:r>
            <a:r>
              <a:rPr dirty="0" err="1">
                <a:latin typeface="Courier New"/>
                <a:ea typeface="Courier New"/>
                <a:cs typeface="Courier New"/>
                <a:sym typeface="Courier New"/>
              </a:rPr>
              <a:t>lui</a:t>
            </a:r>
            <a:r>
              <a:rPr dirty="0">
                <a:latin typeface="Courier New"/>
                <a:ea typeface="Courier New"/>
                <a:cs typeface="Courier New"/>
                <a:sym typeface="Courier New"/>
              </a:rPr>
              <a:t> $t0, </a:t>
            </a:r>
            <a:r>
              <a:rPr lang="en-US" altLang="ko-KR" dirty="0">
                <a:latin typeface="Courier New"/>
                <a:ea typeface="Courier New"/>
                <a:cs typeface="Courier New"/>
                <a:sym typeface="Courier New"/>
              </a:rPr>
              <a:t>0x00FF</a:t>
            </a:r>
            <a:br>
              <a:rPr dirty="0">
                <a:latin typeface="Courier New"/>
                <a:ea typeface="Courier New"/>
                <a:cs typeface="Courier New"/>
                <a:sym typeface="Courier New"/>
              </a:rPr>
            </a:br>
            <a:endParaRPr dirty="0">
              <a:latin typeface="Courier New"/>
              <a:ea typeface="Courier New"/>
              <a:cs typeface="Courier New"/>
              <a:sym typeface="Courier New"/>
            </a:endParaRPr>
          </a:p>
          <a:p>
            <a:pPr marL="325754" indent="-325754" defTabSz="868680">
              <a:buClrTx/>
              <a:buSzPct val="100000"/>
              <a:buChar char="•"/>
              <a:defRPr sz="1700" b="1"/>
            </a:pPr>
            <a:endParaRPr dirty="0">
              <a:latin typeface="Courier New"/>
              <a:ea typeface="Courier New"/>
              <a:cs typeface="Courier New"/>
              <a:sym typeface="Courier New"/>
            </a:endParaRPr>
          </a:p>
          <a:p>
            <a:pPr marL="0" indent="0" defTabSz="868680">
              <a:spcBef>
                <a:spcPts val="400"/>
              </a:spcBef>
              <a:buClrTx/>
              <a:buSzPct val="100000"/>
              <a:buNone/>
              <a:defRPr sz="1700" b="1"/>
            </a:pPr>
            <a:br>
              <a:rPr dirty="0"/>
            </a:br>
            <a:r>
              <a:rPr lang="en-US" dirty="0"/>
              <a:t> after executing   </a:t>
            </a:r>
            <a:r>
              <a:rPr dirty="0"/>
              <a:t>	</a:t>
            </a:r>
            <a:r>
              <a:rPr dirty="0" err="1">
                <a:latin typeface="Courier New"/>
                <a:ea typeface="Courier New"/>
                <a:cs typeface="Courier New"/>
                <a:sym typeface="Courier New"/>
              </a:rPr>
              <a:t>ori</a:t>
            </a:r>
            <a:r>
              <a:rPr dirty="0">
                <a:latin typeface="Courier New"/>
                <a:ea typeface="Courier New"/>
                <a:cs typeface="Courier New"/>
                <a:sym typeface="Courier New"/>
              </a:rPr>
              <a:t> $t0, $t0, 15 </a:t>
            </a:r>
          </a:p>
        </p:txBody>
      </p:sp>
      <p:grpSp>
        <p:nvGrpSpPr>
          <p:cNvPr id="254" name="Group 242"/>
          <p:cNvGrpSpPr/>
          <p:nvPr/>
        </p:nvGrpSpPr>
        <p:grpSpPr>
          <a:xfrm>
            <a:off x="1784350" y="4819650"/>
            <a:ext cx="4084639" cy="325440"/>
            <a:chOff x="0" y="0"/>
            <a:chExt cx="4084638" cy="325439"/>
          </a:xfrm>
        </p:grpSpPr>
        <p:sp>
          <p:nvSpPr>
            <p:cNvPr id="252" name="Shape 240"/>
            <p:cNvSpPr/>
            <p:nvPr/>
          </p:nvSpPr>
          <p:spPr>
            <a:xfrm>
              <a:off x="0" y="0"/>
              <a:ext cx="2041526" cy="325440"/>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n-lt"/>
                  <a:ea typeface="+mn-ea"/>
                  <a:cs typeface="+mn-cs"/>
                  <a:sym typeface="Times New Roman"/>
                </a:defRPr>
              </a:pPr>
              <a:endParaRPr kumimoji="0" sz="2400" b="0" i="0" u="none" strike="noStrike" kern="0" cap="none" spc="0" normalizeH="0" baseline="0" noProof="0">
                <a:ln>
                  <a:noFill/>
                </a:ln>
                <a:solidFill>
                  <a:srgbClr val="000000"/>
                </a:solidFill>
                <a:effectLst/>
                <a:uLnTx/>
                <a:uFillTx/>
                <a:latin typeface="Times New Roman"/>
                <a:cs typeface="Times New Roman"/>
                <a:sym typeface="Times New Roman"/>
              </a:endParaRPr>
            </a:p>
          </p:txBody>
        </p:sp>
        <p:sp>
          <p:nvSpPr>
            <p:cNvPr id="253" name="Shape 241"/>
            <p:cNvSpPr/>
            <p:nvPr/>
          </p:nvSpPr>
          <p:spPr>
            <a:xfrm>
              <a:off x="2043112" y="0"/>
              <a:ext cx="2041527" cy="325440"/>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n-lt"/>
                  <a:ea typeface="+mn-ea"/>
                  <a:cs typeface="+mn-cs"/>
                  <a:sym typeface="Times New Roman"/>
                </a:defRPr>
              </a:pPr>
              <a:endParaRPr kumimoji="0" sz="2400" b="0" i="0" u="none" strike="noStrike" kern="0" cap="none" spc="0" normalizeH="0" baseline="0" noProof="0">
                <a:ln>
                  <a:noFill/>
                </a:ln>
                <a:solidFill>
                  <a:srgbClr val="000000"/>
                </a:solidFill>
                <a:effectLst/>
                <a:uLnTx/>
                <a:uFillTx/>
                <a:latin typeface="Times New Roman"/>
                <a:cs typeface="Times New Roman"/>
                <a:sym typeface="Times New Roman"/>
              </a:endParaRPr>
            </a:p>
          </p:txBody>
        </p:sp>
      </p:grpSp>
      <p:sp>
        <p:nvSpPr>
          <p:cNvPr id="255" name="Shape 243"/>
          <p:cNvSpPr txBox="1"/>
          <p:nvPr/>
        </p:nvSpPr>
        <p:spPr>
          <a:xfrm>
            <a:off x="1961056" y="4802187"/>
            <a:ext cx="1757959" cy="304853"/>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spAutoFit/>
          </a:bodyPr>
          <a:lstStyle>
            <a:lvl1pPr defTabSz="904875">
              <a:lnSpc>
                <a:spcPts val="2100"/>
              </a:lnSpc>
              <a:spcBef>
                <a:spcPts val="600"/>
              </a:spcBef>
              <a:tabLst>
                <a:tab pos="444500" algn="l"/>
                <a:tab pos="901700" algn="l"/>
                <a:tab pos="1346200" algn="l"/>
              </a:tabLst>
              <a:defRPr sz="1400" b="1">
                <a:latin typeface="Courier New"/>
                <a:ea typeface="Courier New"/>
                <a:cs typeface="Courier New"/>
                <a:sym typeface="Courier New"/>
              </a:defRPr>
            </a:lvl1pPr>
          </a:lstStyle>
          <a:p>
            <a:pPr marL="0" marR="0" lvl="0" indent="0" algn="l" defTabSz="904875" rtl="0" eaLnBrk="1" fontAlgn="auto" latinLnBrk="0" hangingPunct="0">
              <a:lnSpc>
                <a:spcPts val="2100"/>
              </a:lnSpc>
              <a:spcBef>
                <a:spcPts val="600"/>
              </a:spcBef>
              <a:spcAft>
                <a:spcPts val="0"/>
              </a:spcAft>
              <a:buClrTx/>
              <a:buSzTx/>
              <a:buFontTx/>
              <a:buNone/>
              <a:tabLst>
                <a:tab pos="444500" algn="l"/>
                <a:tab pos="901700" algn="l"/>
                <a:tab pos="1346200" algn="l"/>
              </a:tabLst>
              <a:defRPr/>
            </a:pPr>
            <a:r>
              <a:rPr kumimoji="0" sz="1400" b="1" i="0" u="none" strike="noStrike" kern="0" cap="none" spc="0" normalizeH="0" baseline="0" noProof="0" dirty="0">
                <a:ln>
                  <a:noFill/>
                </a:ln>
                <a:solidFill>
                  <a:srgbClr val="000000"/>
                </a:solidFill>
                <a:effectLst/>
                <a:uLnTx/>
                <a:uFillTx/>
                <a:latin typeface="Courier New"/>
                <a:cs typeface="Courier New"/>
                <a:sym typeface="Courier New"/>
              </a:rPr>
              <a:t>0000000011111111</a:t>
            </a:r>
          </a:p>
        </p:txBody>
      </p:sp>
      <p:sp>
        <p:nvSpPr>
          <p:cNvPr id="256" name="Shape 244"/>
          <p:cNvSpPr txBox="1"/>
          <p:nvPr/>
        </p:nvSpPr>
        <p:spPr>
          <a:xfrm>
            <a:off x="3970337" y="4802187"/>
            <a:ext cx="1757958" cy="304853"/>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spAutoFit/>
          </a:bodyPr>
          <a:lstStyle>
            <a:lvl1pPr defTabSz="904875">
              <a:lnSpc>
                <a:spcPts val="2100"/>
              </a:lnSpc>
              <a:spcBef>
                <a:spcPts val="600"/>
              </a:spcBef>
              <a:tabLst>
                <a:tab pos="444500" algn="l"/>
                <a:tab pos="901700" algn="l"/>
                <a:tab pos="1346200" algn="l"/>
              </a:tabLst>
              <a:defRPr sz="1400" b="1">
                <a:latin typeface="Courier New"/>
                <a:ea typeface="Courier New"/>
                <a:cs typeface="Courier New"/>
                <a:sym typeface="Courier New"/>
              </a:defRPr>
            </a:lvl1pPr>
          </a:lstStyle>
          <a:p>
            <a:pPr marL="0" marR="0" lvl="0" indent="0" algn="l" defTabSz="904875" rtl="0" eaLnBrk="1" fontAlgn="auto" latinLnBrk="0" hangingPunct="0">
              <a:lnSpc>
                <a:spcPts val="2100"/>
              </a:lnSpc>
              <a:spcBef>
                <a:spcPts val="600"/>
              </a:spcBef>
              <a:spcAft>
                <a:spcPts val="0"/>
              </a:spcAft>
              <a:buClrTx/>
              <a:buSzTx/>
              <a:buFontTx/>
              <a:buNone/>
              <a:tabLst>
                <a:tab pos="444500" algn="l"/>
                <a:tab pos="901700" algn="l"/>
                <a:tab pos="1346200" algn="l"/>
              </a:tabLst>
              <a:defRPr/>
            </a:pPr>
            <a:r>
              <a:rPr kumimoji="0" sz="1400" b="1" i="0" u="none" strike="noStrike" kern="0" cap="none" spc="0" normalizeH="0" baseline="0" noProof="0" dirty="0">
                <a:ln>
                  <a:noFill/>
                </a:ln>
                <a:solidFill>
                  <a:srgbClr val="000000"/>
                </a:solidFill>
                <a:effectLst/>
                <a:uLnTx/>
                <a:uFillTx/>
                <a:latin typeface="Courier New"/>
                <a:cs typeface="Courier New"/>
                <a:sym typeface="Courier New"/>
              </a:rPr>
              <a:t>0000000000000000</a:t>
            </a:r>
          </a:p>
        </p:txBody>
      </p:sp>
      <p:grpSp>
        <p:nvGrpSpPr>
          <p:cNvPr id="259" name="Group 247"/>
          <p:cNvGrpSpPr/>
          <p:nvPr/>
        </p:nvGrpSpPr>
        <p:grpSpPr>
          <a:xfrm>
            <a:off x="1784350" y="5208587"/>
            <a:ext cx="4084639" cy="325440"/>
            <a:chOff x="0" y="0"/>
            <a:chExt cx="4084638" cy="325439"/>
          </a:xfrm>
        </p:grpSpPr>
        <p:sp>
          <p:nvSpPr>
            <p:cNvPr id="257" name="Shape 245"/>
            <p:cNvSpPr/>
            <p:nvPr/>
          </p:nvSpPr>
          <p:spPr>
            <a:xfrm>
              <a:off x="0" y="0"/>
              <a:ext cx="2041526" cy="325440"/>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n-lt"/>
                  <a:ea typeface="+mn-ea"/>
                  <a:cs typeface="+mn-cs"/>
                  <a:sym typeface="Times New Roman"/>
                </a:defRPr>
              </a:pPr>
              <a:endParaRPr kumimoji="0" sz="2400" b="0" i="0" u="none" strike="noStrike" kern="0" cap="none" spc="0" normalizeH="0" baseline="0" noProof="0">
                <a:ln>
                  <a:noFill/>
                </a:ln>
                <a:solidFill>
                  <a:srgbClr val="000000"/>
                </a:solidFill>
                <a:effectLst/>
                <a:uLnTx/>
                <a:uFillTx/>
                <a:latin typeface="Times New Roman"/>
                <a:cs typeface="Times New Roman"/>
                <a:sym typeface="Times New Roman"/>
              </a:endParaRPr>
            </a:p>
          </p:txBody>
        </p:sp>
        <p:sp>
          <p:nvSpPr>
            <p:cNvPr id="258" name="Shape 246"/>
            <p:cNvSpPr/>
            <p:nvPr/>
          </p:nvSpPr>
          <p:spPr>
            <a:xfrm>
              <a:off x="2043112" y="0"/>
              <a:ext cx="2041527" cy="325440"/>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n-lt"/>
                  <a:ea typeface="+mn-ea"/>
                  <a:cs typeface="+mn-cs"/>
                  <a:sym typeface="Times New Roman"/>
                </a:defRPr>
              </a:pPr>
              <a:endParaRPr kumimoji="0" sz="2400" b="0" i="0" u="none" strike="noStrike" kern="0" cap="none" spc="0" normalizeH="0" baseline="0" noProof="0">
                <a:ln>
                  <a:noFill/>
                </a:ln>
                <a:solidFill>
                  <a:srgbClr val="000000"/>
                </a:solidFill>
                <a:effectLst/>
                <a:uLnTx/>
                <a:uFillTx/>
                <a:latin typeface="Times New Roman"/>
                <a:cs typeface="Times New Roman"/>
                <a:sym typeface="Times New Roman"/>
              </a:endParaRPr>
            </a:p>
          </p:txBody>
        </p:sp>
      </p:grpSp>
      <p:sp>
        <p:nvSpPr>
          <p:cNvPr id="260" name="Shape 248"/>
          <p:cNvSpPr txBox="1"/>
          <p:nvPr/>
        </p:nvSpPr>
        <p:spPr>
          <a:xfrm>
            <a:off x="1941511" y="5191125"/>
            <a:ext cx="1757959" cy="304853"/>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spAutoFit/>
          </a:bodyPr>
          <a:lstStyle>
            <a:lvl1pPr defTabSz="904875">
              <a:lnSpc>
                <a:spcPts val="2100"/>
              </a:lnSpc>
              <a:spcBef>
                <a:spcPts val="600"/>
              </a:spcBef>
              <a:tabLst>
                <a:tab pos="444500" algn="l"/>
                <a:tab pos="901700" algn="l"/>
                <a:tab pos="1346200" algn="l"/>
              </a:tabLst>
              <a:defRPr sz="1400" b="1">
                <a:latin typeface="Courier New"/>
                <a:ea typeface="Courier New"/>
                <a:cs typeface="Courier New"/>
                <a:sym typeface="Courier New"/>
              </a:defRPr>
            </a:lvl1pPr>
          </a:lstStyle>
          <a:p>
            <a:pPr marL="0" marR="0" lvl="0" indent="0" algn="l" defTabSz="904875" rtl="0" eaLnBrk="1" fontAlgn="auto" latinLnBrk="0" hangingPunct="0">
              <a:lnSpc>
                <a:spcPts val="2100"/>
              </a:lnSpc>
              <a:spcBef>
                <a:spcPts val="600"/>
              </a:spcBef>
              <a:spcAft>
                <a:spcPts val="0"/>
              </a:spcAft>
              <a:buClrTx/>
              <a:buSzTx/>
              <a:buFontTx/>
              <a:buNone/>
              <a:tabLst>
                <a:tab pos="444500" algn="l"/>
                <a:tab pos="901700" algn="l"/>
                <a:tab pos="1346200" algn="l"/>
              </a:tabLst>
              <a:defRPr/>
            </a:pPr>
            <a:r>
              <a:rPr kumimoji="0" sz="1400" b="1" i="0" u="none" strike="noStrike" kern="0" cap="none" spc="0" normalizeH="0" baseline="0" noProof="0">
                <a:ln>
                  <a:noFill/>
                </a:ln>
                <a:solidFill>
                  <a:srgbClr val="000000"/>
                </a:solidFill>
                <a:effectLst/>
                <a:uLnTx/>
                <a:uFillTx/>
                <a:latin typeface="Courier New"/>
                <a:cs typeface="Courier New"/>
                <a:sym typeface="Courier New"/>
              </a:rPr>
              <a:t>0000000000000000</a:t>
            </a:r>
          </a:p>
        </p:txBody>
      </p:sp>
      <p:sp>
        <p:nvSpPr>
          <p:cNvPr id="261" name="Shape 249"/>
          <p:cNvSpPr txBox="1"/>
          <p:nvPr/>
        </p:nvSpPr>
        <p:spPr>
          <a:xfrm>
            <a:off x="3970337" y="5191125"/>
            <a:ext cx="1757958" cy="304853"/>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spAutoFit/>
          </a:bodyPr>
          <a:lstStyle>
            <a:lvl1pPr defTabSz="904875">
              <a:lnSpc>
                <a:spcPts val="2100"/>
              </a:lnSpc>
              <a:spcBef>
                <a:spcPts val="600"/>
              </a:spcBef>
              <a:tabLst>
                <a:tab pos="444500" algn="l"/>
                <a:tab pos="901700" algn="l"/>
                <a:tab pos="1346200" algn="l"/>
              </a:tabLst>
              <a:defRPr sz="1400" b="1">
                <a:latin typeface="Courier New"/>
                <a:ea typeface="Courier New"/>
                <a:cs typeface="Courier New"/>
                <a:sym typeface="Courier New"/>
              </a:defRPr>
            </a:lvl1pPr>
          </a:lstStyle>
          <a:p>
            <a:pPr marL="0" marR="0" lvl="0" indent="0" algn="l" defTabSz="904875" rtl="0" eaLnBrk="1" fontAlgn="auto" latinLnBrk="0" hangingPunct="0">
              <a:lnSpc>
                <a:spcPts val="2100"/>
              </a:lnSpc>
              <a:spcBef>
                <a:spcPts val="600"/>
              </a:spcBef>
              <a:spcAft>
                <a:spcPts val="0"/>
              </a:spcAft>
              <a:buClrTx/>
              <a:buSzTx/>
              <a:buFontTx/>
              <a:buNone/>
              <a:tabLst>
                <a:tab pos="444500" algn="l"/>
                <a:tab pos="901700" algn="l"/>
                <a:tab pos="1346200" algn="l"/>
              </a:tabLst>
              <a:defRPr/>
            </a:pPr>
            <a:r>
              <a:rPr kumimoji="0" sz="1400" b="1" i="0" u="none" strike="noStrike" kern="0" cap="none" spc="0" normalizeH="0" baseline="0" noProof="0">
                <a:ln>
                  <a:noFill/>
                </a:ln>
                <a:solidFill>
                  <a:srgbClr val="000000"/>
                </a:solidFill>
                <a:effectLst/>
                <a:uLnTx/>
                <a:uFillTx/>
                <a:latin typeface="Courier New"/>
                <a:cs typeface="Courier New"/>
                <a:sym typeface="Courier New"/>
              </a:rPr>
              <a:t>0000000000001111</a:t>
            </a:r>
          </a:p>
        </p:txBody>
      </p:sp>
      <p:grpSp>
        <p:nvGrpSpPr>
          <p:cNvPr id="267" name="Group 255"/>
          <p:cNvGrpSpPr/>
          <p:nvPr/>
        </p:nvGrpSpPr>
        <p:grpSpPr>
          <a:xfrm>
            <a:off x="1784350" y="5816632"/>
            <a:ext cx="4084639" cy="419102"/>
            <a:chOff x="0" y="0"/>
            <a:chExt cx="4084638" cy="419101"/>
          </a:xfrm>
        </p:grpSpPr>
        <p:grpSp>
          <p:nvGrpSpPr>
            <p:cNvPr id="264" name="Group 252"/>
            <p:cNvGrpSpPr/>
            <p:nvPr/>
          </p:nvGrpSpPr>
          <p:grpSpPr>
            <a:xfrm>
              <a:off x="0" y="93662"/>
              <a:ext cx="4084639" cy="325440"/>
              <a:chOff x="0" y="0"/>
              <a:chExt cx="4084638" cy="325439"/>
            </a:xfrm>
          </p:grpSpPr>
          <p:sp>
            <p:nvSpPr>
              <p:cNvPr id="262" name="Shape 250"/>
              <p:cNvSpPr/>
              <p:nvPr/>
            </p:nvSpPr>
            <p:spPr>
              <a:xfrm>
                <a:off x="0" y="0"/>
                <a:ext cx="2041526" cy="325440"/>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n-lt"/>
                    <a:ea typeface="+mn-ea"/>
                    <a:cs typeface="+mn-cs"/>
                    <a:sym typeface="Times New Roman"/>
                  </a:defRPr>
                </a:pPr>
                <a:endParaRPr kumimoji="0" sz="2400" b="0" i="0" u="none" strike="noStrike" kern="0" cap="none" spc="0" normalizeH="0" baseline="0" noProof="0">
                  <a:ln>
                    <a:noFill/>
                  </a:ln>
                  <a:solidFill>
                    <a:srgbClr val="000000"/>
                  </a:solidFill>
                  <a:effectLst/>
                  <a:uLnTx/>
                  <a:uFillTx/>
                  <a:latin typeface="Times New Roman"/>
                  <a:cs typeface="Times New Roman"/>
                  <a:sym typeface="Times New Roman"/>
                </a:endParaRPr>
              </a:p>
            </p:txBody>
          </p:sp>
          <p:sp>
            <p:nvSpPr>
              <p:cNvPr id="263" name="Shape 251"/>
              <p:cNvSpPr/>
              <p:nvPr/>
            </p:nvSpPr>
            <p:spPr>
              <a:xfrm>
                <a:off x="2043112" y="0"/>
                <a:ext cx="2041527" cy="325440"/>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n-lt"/>
                    <a:ea typeface="+mn-ea"/>
                    <a:cs typeface="+mn-cs"/>
                    <a:sym typeface="Times New Roman"/>
                  </a:defRPr>
                </a:pPr>
                <a:endParaRPr kumimoji="0" sz="2400" b="0" i="0" u="none" strike="noStrike" kern="0" cap="none" spc="0" normalizeH="0" baseline="0" noProof="0">
                  <a:ln>
                    <a:noFill/>
                  </a:ln>
                  <a:solidFill>
                    <a:srgbClr val="000000"/>
                  </a:solidFill>
                  <a:effectLst/>
                  <a:uLnTx/>
                  <a:uFillTx/>
                  <a:latin typeface="Times New Roman"/>
                  <a:cs typeface="Times New Roman"/>
                  <a:sym typeface="Times New Roman"/>
                </a:endParaRPr>
              </a:p>
            </p:txBody>
          </p:sp>
        </p:grpSp>
        <p:sp>
          <p:nvSpPr>
            <p:cNvPr id="265" name="Shape 253"/>
            <p:cNvSpPr txBox="1"/>
            <p:nvPr/>
          </p:nvSpPr>
          <p:spPr>
            <a:xfrm>
              <a:off x="157162" y="0"/>
              <a:ext cx="1757958" cy="3048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t">
              <a:spAutoFit/>
            </a:bodyPr>
            <a:lstStyle>
              <a:lvl1pPr defTabSz="904875">
                <a:lnSpc>
                  <a:spcPts val="2100"/>
                </a:lnSpc>
                <a:spcBef>
                  <a:spcPts val="600"/>
                </a:spcBef>
                <a:tabLst>
                  <a:tab pos="444500" algn="l"/>
                  <a:tab pos="901700" algn="l"/>
                  <a:tab pos="1346200" algn="l"/>
                </a:tabLst>
                <a:defRPr sz="1400" b="1">
                  <a:latin typeface="Courier New"/>
                  <a:ea typeface="Courier New"/>
                  <a:cs typeface="Courier New"/>
                  <a:sym typeface="Courier New"/>
                </a:defRPr>
              </a:lvl1pPr>
            </a:lstStyle>
            <a:p>
              <a:pPr marL="0" marR="0" lvl="0" indent="0" algn="l" defTabSz="904875" rtl="0" eaLnBrk="1" fontAlgn="auto" latinLnBrk="0" hangingPunct="0">
                <a:lnSpc>
                  <a:spcPts val="2100"/>
                </a:lnSpc>
                <a:spcBef>
                  <a:spcPts val="600"/>
                </a:spcBef>
                <a:spcAft>
                  <a:spcPts val="0"/>
                </a:spcAft>
                <a:buClrTx/>
                <a:buSzTx/>
                <a:buFontTx/>
                <a:buNone/>
                <a:tabLst>
                  <a:tab pos="444500" algn="l"/>
                  <a:tab pos="901700" algn="l"/>
                  <a:tab pos="1346200" algn="l"/>
                </a:tabLst>
                <a:defRPr/>
              </a:pPr>
              <a:r>
                <a:rPr kumimoji="0" sz="1400" b="1" i="0" u="none" strike="noStrike" kern="0" cap="none" spc="0" normalizeH="0" baseline="0" noProof="0">
                  <a:ln>
                    <a:noFill/>
                  </a:ln>
                  <a:solidFill>
                    <a:srgbClr val="000000"/>
                  </a:solidFill>
                  <a:effectLst/>
                  <a:uLnTx/>
                  <a:uFillTx/>
                  <a:latin typeface="Courier New"/>
                  <a:cs typeface="Courier New"/>
                  <a:sym typeface="Courier New"/>
                </a:rPr>
                <a:t>0000000011111111</a:t>
              </a:r>
            </a:p>
          </p:txBody>
        </p:sp>
        <p:sp>
          <p:nvSpPr>
            <p:cNvPr id="266" name="Shape 254"/>
            <p:cNvSpPr txBox="1"/>
            <p:nvPr/>
          </p:nvSpPr>
          <p:spPr>
            <a:xfrm>
              <a:off x="2185987" y="0"/>
              <a:ext cx="1757959" cy="3048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t">
              <a:spAutoFit/>
            </a:bodyPr>
            <a:lstStyle>
              <a:lvl1pPr defTabSz="904875">
                <a:lnSpc>
                  <a:spcPts val="2100"/>
                </a:lnSpc>
                <a:spcBef>
                  <a:spcPts val="600"/>
                </a:spcBef>
                <a:tabLst>
                  <a:tab pos="444500" algn="l"/>
                  <a:tab pos="901700" algn="l"/>
                  <a:tab pos="1346200" algn="l"/>
                </a:tabLst>
                <a:defRPr sz="1400" b="1">
                  <a:latin typeface="Courier New"/>
                  <a:ea typeface="Courier New"/>
                  <a:cs typeface="Courier New"/>
                  <a:sym typeface="Courier New"/>
                </a:defRPr>
              </a:lvl1pPr>
            </a:lstStyle>
            <a:p>
              <a:pPr marL="0" marR="0" lvl="0" indent="0" algn="l" defTabSz="904875" rtl="0" eaLnBrk="1" fontAlgn="auto" latinLnBrk="0" hangingPunct="0">
                <a:lnSpc>
                  <a:spcPts val="2100"/>
                </a:lnSpc>
                <a:spcBef>
                  <a:spcPts val="600"/>
                </a:spcBef>
                <a:spcAft>
                  <a:spcPts val="0"/>
                </a:spcAft>
                <a:buClrTx/>
                <a:buSzTx/>
                <a:buFontTx/>
                <a:buNone/>
                <a:tabLst>
                  <a:tab pos="444500" algn="l"/>
                  <a:tab pos="901700" algn="l"/>
                  <a:tab pos="1346200" algn="l"/>
                </a:tabLst>
                <a:defRPr/>
              </a:pPr>
              <a:r>
                <a:rPr kumimoji="0" sz="1400" b="1" i="0" u="none" strike="noStrike" kern="0" cap="none" spc="0" normalizeH="0" baseline="0" noProof="0">
                  <a:ln>
                    <a:noFill/>
                  </a:ln>
                  <a:solidFill>
                    <a:srgbClr val="000000"/>
                  </a:solidFill>
                  <a:effectLst/>
                  <a:uLnTx/>
                  <a:uFillTx/>
                  <a:latin typeface="Courier New"/>
                  <a:cs typeface="Courier New"/>
                  <a:sym typeface="Courier New"/>
                </a:rPr>
                <a:t>0000000000001111</a:t>
              </a:r>
            </a:p>
          </p:txBody>
        </p:sp>
      </p:grpSp>
      <p:sp>
        <p:nvSpPr>
          <p:cNvPr id="268" name="Shape 256"/>
          <p:cNvSpPr/>
          <p:nvPr/>
        </p:nvSpPr>
        <p:spPr>
          <a:xfrm>
            <a:off x="1135061" y="5754687"/>
            <a:ext cx="4946653" cy="1"/>
          </a:xfrm>
          <a:prstGeom prst="line">
            <a:avLst/>
          </a:prstGeom>
          <a:ln w="12700">
            <a:solidFill>
              <a:srgbClr val="00000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Helvetica"/>
              </a:defRPr>
            </a:pPr>
            <a:endParaRPr kumimoji="0" sz="2400" b="0" i="0" u="none" strike="noStrike" kern="0" cap="none" spc="0" normalizeH="0" baseline="0" noProof="0">
              <a:ln>
                <a:noFill/>
              </a:ln>
              <a:solidFill>
                <a:srgbClr val="000000"/>
              </a:solidFill>
              <a:effectLst/>
              <a:uLnTx/>
              <a:uFillTx/>
              <a:latin typeface="Helvetica"/>
              <a:sym typeface="Helvetica"/>
            </a:endParaRPr>
          </a:p>
        </p:txBody>
      </p:sp>
      <p:sp>
        <p:nvSpPr>
          <p:cNvPr id="269" name="Shape 257"/>
          <p:cNvSpPr txBox="1"/>
          <p:nvPr/>
        </p:nvSpPr>
        <p:spPr>
          <a:xfrm>
            <a:off x="1137579" y="5429250"/>
            <a:ext cx="268016" cy="239120"/>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spAutoFit/>
          </a:bodyPr>
          <a:lstStyle>
            <a:lvl1pPr algn="ctr" defTabSz="904875">
              <a:lnSpc>
                <a:spcPts val="1600"/>
              </a:lnSpc>
              <a:tabLst>
                <a:tab pos="444500" algn="l"/>
                <a:tab pos="901700" algn="l"/>
                <a:tab pos="1346200" algn="l"/>
              </a:tabLst>
              <a:defRPr sz="1400" b="1">
                <a:latin typeface="+mn-lt"/>
                <a:ea typeface="+mn-ea"/>
                <a:cs typeface="+mn-cs"/>
                <a:sym typeface="Times New Roman"/>
              </a:defRPr>
            </a:lvl1pPr>
          </a:lstStyle>
          <a:p>
            <a:pPr marL="0" marR="0" lvl="0" indent="0" algn="ctr" defTabSz="904875" rtl="0" eaLnBrk="1" fontAlgn="auto" latinLnBrk="0" hangingPunct="0">
              <a:lnSpc>
                <a:spcPts val="1600"/>
              </a:lnSpc>
              <a:spcBef>
                <a:spcPts val="0"/>
              </a:spcBef>
              <a:spcAft>
                <a:spcPts val="0"/>
              </a:spcAft>
              <a:buClrTx/>
              <a:buSzTx/>
              <a:buFontTx/>
              <a:buNone/>
              <a:tabLst>
                <a:tab pos="444500" algn="l"/>
                <a:tab pos="901700" algn="l"/>
                <a:tab pos="1346200" algn="l"/>
              </a:tabLst>
              <a:defRPr/>
            </a:pPr>
            <a:r>
              <a:rPr kumimoji="0" sz="1400" b="1" i="0" u="none" strike="noStrike" kern="0" cap="none" spc="0" normalizeH="0" baseline="0" noProof="0">
                <a:ln>
                  <a:noFill/>
                </a:ln>
                <a:solidFill>
                  <a:srgbClr val="000000"/>
                </a:solidFill>
                <a:effectLst/>
                <a:uLnTx/>
                <a:uFillTx/>
                <a:latin typeface="Times New Roman"/>
                <a:cs typeface="Times New Roman"/>
                <a:sym typeface="Times New Roman"/>
              </a:rPr>
              <a:t>ori</a:t>
            </a:r>
          </a:p>
        </p:txBody>
      </p:sp>
      <p:grpSp>
        <p:nvGrpSpPr>
          <p:cNvPr id="278" name="Group 266"/>
          <p:cNvGrpSpPr/>
          <p:nvPr/>
        </p:nvGrpSpPr>
        <p:grpSpPr>
          <a:xfrm>
            <a:off x="1784350" y="3026805"/>
            <a:ext cx="6891496" cy="873182"/>
            <a:chOff x="0" y="11061"/>
            <a:chExt cx="6891494" cy="873180"/>
          </a:xfrm>
        </p:grpSpPr>
        <p:grpSp>
          <p:nvGrpSpPr>
            <p:cNvPr id="272" name="Group 260"/>
            <p:cNvGrpSpPr/>
            <p:nvPr/>
          </p:nvGrpSpPr>
          <p:grpSpPr>
            <a:xfrm>
              <a:off x="0" y="557212"/>
              <a:ext cx="4084639" cy="327029"/>
              <a:chOff x="0" y="-1"/>
              <a:chExt cx="4084638" cy="327028"/>
            </a:xfrm>
          </p:grpSpPr>
          <p:sp>
            <p:nvSpPr>
              <p:cNvPr id="270" name="Shape 258"/>
              <p:cNvSpPr/>
              <p:nvPr/>
            </p:nvSpPr>
            <p:spPr>
              <a:xfrm>
                <a:off x="0" y="-2"/>
                <a:ext cx="2041526" cy="327029"/>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n-lt"/>
                    <a:ea typeface="+mn-ea"/>
                    <a:cs typeface="+mn-cs"/>
                    <a:sym typeface="Times New Roman"/>
                  </a:defRPr>
                </a:pPr>
                <a:endParaRPr kumimoji="0" sz="2400" b="0" i="0" u="none" strike="noStrike" kern="0" cap="none" spc="0" normalizeH="0" baseline="0" noProof="0">
                  <a:ln>
                    <a:noFill/>
                  </a:ln>
                  <a:solidFill>
                    <a:srgbClr val="000000"/>
                  </a:solidFill>
                  <a:effectLst/>
                  <a:uLnTx/>
                  <a:uFillTx/>
                  <a:latin typeface="Times New Roman"/>
                  <a:cs typeface="Times New Roman"/>
                  <a:sym typeface="Times New Roman"/>
                </a:endParaRPr>
              </a:p>
            </p:txBody>
          </p:sp>
          <p:sp>
            <p:nvSpPr>
              <p:cNvPr id="271" name="Shape 259"/>
              <p:cNvSpPr/>
              <p:nvPr/>
            </p:nvSpPr>
            <p:spPr>
              <a:xfrm>
                <a:off x="2043112" y="-2"/>
                <a:ext cx="2041527" cy="327029"/>
              </a:xfrm>
              <a:prstGeom prst="rect">
                <a:avLst/>
              </a:prstGeom>
              <a:noFill/>
              <a:ln w="12700" cap="flat">
                <a:solidFill>
                  <a:srgbClr val="000000"/>
                </a:solidFill>
                <a:prstDash val="solid"/>
                <a:round/>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a:latin typeface="+mn-lt"/>
                    <a:ea typeface="+mn-ea"/>
                    <a:cs typeface="+mn-cs"/>
                    <a:sym typeface="Times New Roman"/>
                  </a:defRPr>
                </a:pPr>
                <a:endParaRPr kumimoji="0" sz="2400" b="0" i="0" u="none" strike="noStrike" kern="0" cap="none" spc="0" normalizeH="0" baseline="0" noProof="0">
                  <a:ln>
                    <a:noFill/>
                  </a:ln>
                  <a:solidFill>
                    <a:srgbClr val="000000"/>
                  </a:solidFill>
                  <a:effectLst/>
                  <a:uLnTx/>
                  <a:uFillTx/>
                  <a:latin typeface="Times New Roman"/>
                  <a:cs typeface="Times New Roman"/>
                  <a:sym typeface="Times New Roman"/>
                </a:endParaRPr>
              </a:p>
            </p:txBody>
          </p:sp>
        </p:grpSp>
        <p:sp>
          <p:nvSpPr>
            <p:cNvPr id="273" name="Shape 261"/>
            <p:cNvSpPr/>
            <p:nvPr/>
          </p:nvSpPr>
          <p:spPr>
            <a:xfrm flipH="1">
              <a:off x="1230311" y="269299"/>
              <a:ext cx="1557338" cy="238703"/>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Helvetica"/>
                </a:defRPr>
              </a:pPr>
              <a:endParaRPr kumimoji="0" sz="2400" b="0" i="0" u="none" strike="noStrike" kern="0" cap="none" spc="0" normalizeH="0" baseline="0" noProof="0">
                <a:ln>
                  <a:noFill/>
                </a:ln>
                <a:solidFill>
                  <a:srgbClr val="000000"/>
                </a:solidFill>
                <a:effectLst/>
                <a:uLnTx/>
                <a:uFillTx/>
                <a:latin typeface="Helvetica"/>
                <a:sym typeface="Helvetica"/>
              </a:endParaRPr>
            </a:p>
          </p:txBody>
        </p:sp>
        <p:sp>
          <p:nvSpPr>
            <p:cNvPr id="274" name="Shape 262"/>
            <p:cNvSpPr txBox="1"/>
            <p:nvPr/>
          </p:nvSpPr>
          <p:spPr>
            <a:xfrm>
              <a:off x="157162" y="539751"/>
              <a:ext cx="1757958" cy="3048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t">
              <a:spAutoFit/>
            </a:bodyPr>
            <a:lstStyle>
              <a:lvl1pPr defTabSz="904875">
                <a:lnSpc>
                  <a:spcPts val="2100"/>
                </a:lnSpc>
                <a:spcBef>
                  <a:spcPts val="600"/>
                </a:spcBef>
                <a:tabLst>
                  <a:tab pos="444500" algn="l"/>
                  <a:tab pos="901700" algn="l"/>
                  <a:tab pos="1346200" algn="l"/>
                </a:tabLst>
                <a:defRPr sz="1400" b="1">
                  <a:latin typeface="Courier New"/>
                  <a:ea typeface="Courier New"/>
                  <a:cs typeface="Courier New"/>
                  <a:sym typeface="Courier New"/>
                </a:defRPr>
              </a:lvl1pPr>
            </a:lstStyle>
            <a:p>
              <a:pPr marL="0" marR="0" lvl="0" indent="0" algn="l" defTabSz="904875" rtl="0" eaLnBrk="1" fontAlgn="auto" latinLnBrk="0" hangingPunct="0">
                <a:lnSpc>
                  <a:spcPts val="2100"/>
                </a:lnSpc>
                <a:spcBef>
                  <a:spcPts val="600"/>
                </a:spcBef>
                <a:spcAft>
                  <a:spcPts val="0"/>
                </a:spcAft>
                <a:buClrTx/>
                <a:buSzTx/>
                <a:buFontTx/>
                <a:buNone/>
                <a:tabLst>
                  <a:tab pos="444500" algn="l"/>
                  <a:tab pos="901700" algn="l"/>
                  <a:tab pos="1346200" algn="l"/>
                </a:tabLst>
                <a:defRPr/>
              </a:pPr>
              <a:r>
                <a:rPr kumimoji="0" sz="1400" b="1" i="0" u="none" strike="noStrike" kern="0" cap="none" spc="0" normalizeH="0" baseline="0" noProof="0" dirty="0">
                  <a:ln>
                    <a:noFill/>
                  </a:ln>
                  <a:solidFill>
                    <a:srgbClr val="000000"/>
                  </a:solidFill>
                  <a:effectLst/>
                  <a:uLnTx/>
                  <a:uFillTx/>
                  <a:latin typeface="Courier New"/>
                  <a:cs typeface="Courier New"/>
                  <a:sym typeface="Courier New"/>
                </a:rPr>
                <a:t>0000000011111111</a:t>
              </a:r>
            </a:p>
          </p:txBody>
        </p:sp>
        <p:sp>
          <p:nvSpPr>
            <p:cNvPr id="275" name="Shape 263"/>
            <p:cNvSpPr txBox="1"/>
            <p:nvPr/>
          </p:nvSpPr>
          <p:spPr>
            <a:xfrm>
              <a:off x="2185987" y="539751"/>
              <a:ext cx="1757959" cy="3048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t">
              <a:spAutoFit/>
            </a:bodyPr>
            <a:lstStyle>
              <a:lvl1pPr defTabSz="904875">
                <a:lnSpc>
                  <a:spcPts val="2100"/>
                </a:lnSpc>
                <a:spcBef>
                  <a:spcPts val="600"/>
                </a:spcBef>
                <a:tabLst>
                  <a:tab pos="444500" algn="l"/>
                  <a:tab pos="901700" algn="l"/>
                  <a:tab pos="1346200" algn="l"/>
                </a:tabLst>
                <a:defRPr sz="1400" b="1">
                  <a:latin typeface="Courier New"/>
                  <a:ea typeface="Courier New"/>
                  <a:cs typeface="Courier New"/>
                  <a:sym typeface="Courier New"/>
                </a:defRPr>
              </a:lvl1pPr>
            </a:lstStyle>
            <a:p>
              <a:pPr marL="0" marR="0" lvl="0" indent="0" algn="l" defTabSz="904875" rtl="0" eaLnBrk="1" fontAlgn="auto" latinLnBrk="0" hangingPunct="0">
                <a:lnSpc>
                  <a:spcPts val="2100"/>
                </a:lnSpc>
                <a:spcBef>
                  <a:spcPts val="600"/>
                </a:spcBef>
                <a:spcAft>
                  <a:spcPts val="0"/>
                </a:spcAft>
                <a:buClrTx/>
                <a:buSzTx/>
                <a:buFontTx/>
                <a:buNone/>
                <a:tabLst>
                  <a:tab pos="444500" algn="l"/>
                  <a:tab pos="901700" algn="l"/>
                  <a:tab pos="1346200" algn="l"/>
                </a:tabLst>
                <a:defRPr/>
              </a:pPr>
              <a:r>
                <a:rPr kumimoji="0" sz="1400" b="1" i="0" u="none" strike="noStrike" kern="0" cap="none" spc="0" normalizeH="0" baseline="0" noProof="0" dirty="0">
                  <a:ln>
                    <a:noFill/>
                  </a:ln>
                  <a:solidFill>
                    <a:srgbClr val="000000"/>
                  </a:solidFill>
                  <a:effectLst/>
                  <a:uLnTx/>
                  <a:uFillTx/>
                  <a:latin typeface="Courier New"/>
                  <a:cs typeface="Courier New"/>
                  <a:sym typeface="Courier New"/>
                </a:rPr>
                <a:t>0000000000000000</a:t>
              </a:r>
            </a:p>
          </p:txBody>
        </p:sp>
        <p:sp>
          <p:nvSpPr>
            <p:cNvPr id="276" name="Shape 264"/>
            <p:cNvSpPr/>
            <p:nvPr/>
          </p:nvSpPr>
          <p:spPr>
            <a:xfrm flipH="1">
              <a:off x="3848099" y="296862"/>
              <a:ext cx="962027" cy="261940"/>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Helvetica"/>
                </a:defRPr>
              </a:pPr>
              <a:endParaRPr kumimoji="0" sz="2400" b="0" i="0" u="none" strike="noStrike" kern="0" cap="none" spc="0" normalizeH="0" baseline="0" noProof="0">
                <a:ln>
                  <a:noFill/>
                </a:ln>
                <a:solidFill>
                  <a:srgbClr val="000000"/>
                </a:solidFill>
                <a:effectLst/>
                <a:uLnTx/>
                <a:uFillTx/>
                <a:latin typeface="Helvetica"/>
                <a:sym typeface="Helvetica"/>
              </a:endParaRPr>
            </a:p>
          </p:txBody>
        </p:sp>
        <p:sp>
          <p:nvSpPr>
            <p:cNvPr id="277" name="Shape 265"/>
            <p:cNvSpPr txBox="1"/>
            <p:nvPr/>
          </p:nvSpPr>
          <p:spPr>
            <a:xfrm>
              <a:off x="4508593" y="11061"/>
              <a:ext cx="2382901" cy="3810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9050" tIns="19050" rIns="19050" bIns="19050" numCol="1" anchor="t">
              <a:spAutoFit/>
            </a:bodyPr>
            <a:lstStyle>
              <a:lvl1pPr defTabSz="904875">
                <a:lnSpc>
                  <a:spcPts val="2700"/>
                </a:lnSpc>
                <a:spcBef>
                  <a:spcPts val="600"/>
                </a:spcBef>
                <a:tabLst>
                  <a:tab pos="444500" algn="l"/>
                  <a:tab pos="901700" algn="l"/>
                  <a:tab pos="1346200" algn="l"/>
                </a:tabLst>
                <a:defRPr b="1">
                  <a:latin typeface="Courier New"/>
                  <a:ea typeface="Courier New"/>
                  <a:cs typeface="Courier New"/>
                  <a:sym typeface="Courier New"/>
                </a:defRPr>
              </a:lvl1pPr>
            </a:lstStyle>
            <a:p>
              <a:pPr marL="0" marR="0" lvl="0" indent="0" algn="l" defTabSz="904875" rtl="0" eaLnBrk="1" fontAlgn="auto" latinLnBrk="0" hangingPunct="0">
                <a:lnSpc>
                  <a:spcPts val="2700"/>
                </a:lnSpc>
                <a:spcBef>
                  <a:spcPts val="600"/>
                </a:spcBef>
                <a:spcAft>
                  <a:spcPts val="0"/>
                </a:spcAft>
                <a:buClrTx/>
                <a:buSzTx/>
                <a:buFontTx/>
                <a:buNone/>
                <a:tabLst>
                  <a:tab pos="444500" algn="l"/>
                  <a:tab pos="901700" algn="l"/>
                  <a:tab pos="1346200" algn="l"/>
                </a:tabLst>
                <a:defRPr/>
              </a:pPr>
              <a:r>
                <a:rPr kumimoji="0" sz="1800" b="1" i="0" u="none" strike="noStrike" kern="0" cap="none" spc="0" normalizeH="0" baseline="0" noProof="0" dirty="0">
                  <a:ln>
                    <a:noFill/>
                  </a:ln>
                  <a:solidFill>
                    <a:srgbClr val="000000"/>
                  </a:solidFill>
                  <a:effectLst/>
                  <a:uLnTx/>
                  <a:uFillTx/>
                  <a:latin typeface="Courier New"/>
                  <a:cs typeface="Courier New"/>
                  <a:sym typeface="Courier New"/>
                </a:rPr>
                <a:t>filled with zeros</a:t>
              </a:r>
            </a:p>
          </p:txBody>
        </p:sp>
      </p:grpSp>
      <p:sp>
        <p:nvSpPr>
          <p:cNvPr id="279" name="Shape 267"/>
          <p:cNvSpPr txBox="1">
            <a:spLocks noGrp="1"/>
          </p:cNvSpPr>
          <p:nvPr>
            <p:ph type="title" idx="4294967295"/>
          </p:nvPr>
        </p:nvSpPr>
        <p:spPr>
          <a:xfrm>
            <a:off x="228599" y="152400"/>
            <a:ext cx="8736013" cy="609600"/>
          </a:xfrm>
          <a:prstGeom prst="rect">
            <a:avLst/>
          </a:prstGeom>
        </p:spPr>
        <p:txBody>
          <a:bodyPr lIns="44450" tIns="44450" rIns="44450" bIns="44450" anchor="ctr">
            <a:normAutofit fontScale="90000"/>
          </a:bodyPr>
          <a:lstStyle>
            <a:lvl1pPr>
              <a:defRPr sz="2800">
                <a:solidFill>
                  <a:srgbClr val="000000"/>
                </a:solidFill>
              </a:defRPr>
            </a:lvl1pPr>
          </a:lstStyle>
          <a:p>
            <a:r>
              <a:rPr lang="en-US" altLang="ko-KR" dirty="0"/>
              <a:t>$t0 </a:t>
            </a:r>
            <a:r>
              <a:rPr lang="ko-KR" altLang="en-US" dirty="0"/>
              <a:t>의 값을 </a:t>
            </a:r>
            <a:r>
              <a:rPr lang="en-US" altLang="ko-KR" dirty="0"/>
              <a:t>0000 0000 1111 1111 0000 0000 0000 1111 </a:t>
            </a:r>
            <a:r>
              <a:rPr lang="ko-KR" altLang="en-US" dirty="0"/>
              <a:t>로</a:t>
            </a:r>
            <a:endParaRPr dirty="0"/>
          </a:p>
        </p:txBody>
      </p:sp>
      <p:sp>
        <p:nvSpPr>
          <p:cNvPr id="282" name="Shape 270"/>
          <p:cNvSpPr txBox="1"/>
          <p:nvPr/>
        </p:nvSpPr>
        <p:spPr>
          <a:xfrm>
            <a:off x="796882" y="5805487"/>
            <a:ext cx="428708" cy="37274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lgn="ctr">
              <a:defRPr sz="2000">
                <a:latin typeface="+mn-lt"/>
                <a:ea typeface="+mn-ea"/>
                <a:cs typeface="+mn-cs"/>
                <a:sym typeface="Times New Roman"/>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Times New Roman"/>
                <a:cs typeface="Times New Roman"/>
                <a:sym typeface="Times New Roman"/>
              </a:rPr>
              <a:t>$t0</a:t>
            </a:r>
          </a:p>
        </p:txBody>
      </p:sp>
      <p:sp>
        <p:nvSpPr>
          <p:cNvPr id="283" name="Shape 271"/>
          <p:cNvSpPr txBox="1"/>
          <p:nvPr/>
        </p:nvSpPr>
        <p:spPr>
          <a:xfrm>
            <a:off x="658524" y="3466993"/>
            <a:ext cx="428708" cy="37274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lgn="ctr">
              <a:defRPr sz="2000">
                <a:latin typeface="+mn-lt"/>
                <a:ea typeface="+mn-ea"/>
                <a:cs typeface="+mn-cs"/>
                <a:sym typeface="Times New Roman"/>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dirty="0">
                <a:ln>
                  <a:noFill/>
                </a:ln>
                <a:solidFill>
                  <a:srgbClr val="000000"/>
                </a:solidFill>
                <a:effectLst/>
                <a:uLnTx/>
                <a:uFillTx/>
                <a:latin typeface="Times New Roman"/>
                <a:cs typeface="Times New Roman"/>
                <a:sym typeface="Times New Roman"/>
              </a:rPr>
              <a:t>$t0</a:t>
            </a:r>
          </a:p>
        </p:txBody>
      </p:sp>
      <p:sp>
        <p:nvSpPr>
          <p:cNvPr id="284" name="Shape 272"/>
          <p:cNvSpPr/>
          <p:nvPr/>
        </p:nvSpPr>
        <p:spPr>
          <a:xfrm>
            <a:off x="1331911" y="6021387"/>
            <a:ext cx="287340" cy="1589"/>
          </a:xfrm>
          <a:prstGeom prst="line">
            <a:avLst/>
          </a:prstGeom>
          <a:ln w="12700">
            <a:solidFill>
              <a:srgbClr val="000000"/>
            </a:solidFill>
            <a:tailEnd type="triangle"/>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Helvetica"/>
              </a:defRPr>
            </a:pPr>
            <a:endParaRPr kumimoji="0" sz="2400" b="0" i="0" u="none" strike="noStrike" kern="0" cap="none" spc="0" normalizeH="0" baseline="0" noProof="0">
              <a:ln>
                <a:noFill/>
              </a:ln>
              <a:solidFill>
                <a:srgbClr val="000000"/>
              </a:solidFill>
              <a:effectLst/>
              <a:uLnTx/>
              <a:uFillTx/>
              <a:latin typeface="Helvetica"/>
              <a:sym typeface="Helvetica"/>
            </a:endParaRPr>
          </a:p>
        </p:txBody>
      </p:sp>
      <p:sp>
        <p:nvSpPr>
          <p:cNvPr id="285" name="Shape 273"/>
          <p:cNvSpPr/>
          <p:nvPr/>
        </p:nvSpPr>
        <p:spPr>
          <a:xfrm>
            <a:off x="1341436" y="4981575"/>
            <a:ext cx="285753" cy="1589"/>
          </a:xfrm>
          <a:prstGeom prst="line">
            <a:avLst/>
          </a:prstGeom>
          <a:ln w="12700">
            <a:solidFill>
              <a:srgbClr val="000000"/>
            </a:solidFill>
            <a:tailEnd type="triangle"/>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2400">
                <a:latin typeface="+mj-lt"/>
                <a:ea typeface="+mj-ea"/>
                <a:cs typeface="+mj-cs"/>
                <a:sym typeface="Helvetica"/>
              </a:defRPr>
            </a:pPr>
            <a:endParaRPr kumimoji="0" sz="2400" b="0" i="0" u="none" strike="noStrike" kern="0" cap="none" spc="0" normalizeH="0" baseline="0" noProof="0">
              <a:ln>
                <a:noFill/>
              </a:ln>
              <a:solidFill>
                <a:srgbClr val="000000"/>
              </a:solidFill>
              <a:effectLst/>
              <a:uLnTx/>
              <a:uFillTx/>
              <a:latin typeface="Helvetica"/>
              <a:sym typeface="Helvetica"/>
            </a:endParaRPr>
          </a:p>
        </p:txBody>
      </p:sp>
      <p:sp>
        <p:nvSpPr>
          <p:cNvPr id="286" name="Shape 274"/>
          <p:cNvSpPr txBox="1"/>
          <p:nvPr/>
        </p:nvSpPr>
        <p:spPr>
          <a:xfrm>
            <a:off x="255587" y="4791075"/>
            <a:ext cx="1044576" cy="37274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2000">
                <a:latin typeface="+mn-lt"/>
                <a:ea typeface="+mn-ea"/>
                <a:cs typeface="+mn-cs"/>
                <a:sym typeface="Times New Roman"/>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Times New Roman"/>
                <a:cs typeface="Times New Roman"/>
                <a:sym typeface="Times New Roman"/>
              </a:rPr>
              <a:t>old $t0</a:t>
            </a:r>
          </a:p>
        </p:txBody>
      </p:sp>
      <p:sp>
        <p:nvSpPr>
          <p:cNvPr id="39" name="Rectangle 38">
            <a:extLst>
              <a:ext uri="{FF2B5EF4-FFF2-40B4-BE49-F238E27FC236}">
                <a16:creationId xmlns:a16="http://schemas.microsoft.com/office/drawing/2014/main" id="{E84B8E93-BC5E-B647-8FE0-EC0FA459739E}"/>
              </a:ext>
            </a:extLst>
          </p:cNvPr>
          <p:cNvSpPr/>
          <p:nvPr/>
        </p:nvSpPr>
        <p:spPr>
          <a:xfrm>
            <a:off x="54043" y="2814688"/>
            <a:ext cx="8821942" cy="3495624"/>
          </a:xfrm>
          <a:prstGeom prst="rect">
            <a:avLst/>
          </a:prstGeom>
          <a:solidFill>
            <a:srgbClr val="FF0000">
              <a:alpha val="24000"/>
            </a:srgbClr>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 name="Picture 1">
            <a:extLst>
              <a:ext uri="{FF2B5EF4-FFF2-40B4-BE49-F238E27FC236}">
                <a16:creationId xmlns:a16="http://schemas.microsoft.com/office/drawing/2014/main" id="{7E02A5AE-8224-9A44-A16F-5CE88E6FCEE8}"/>
              </a:ext>
            </a:extLst>
          </p:cNvPr>
          <p:cNvPicPr>
            <a:picLocks noChangeAspect="1"/>
          </p:cNvPicPr>
          <p:nvPr/>
        </p:nvPicPr>
        <p:blipFill>
          <a:blip r:embed="rId2"/>
          <a:stretch>
            <a:fillRect/>
          </a:stretch>
        </p:blipFill>
        <p:spPr>
          <a:xfrm>
            <a:off x="82553" y="1057302"/>
            <a:ext cx="9144000" cy="644559"/>
          </a:xfrm>
          <a:prstGeom prst="rect">
            <a:avLst/>
          </a:prstGeom>
        </p:spPr>
      </p:pic>
    </p:spTree>
    <p:extLst>
      <p:ext uri="{BB962C8B-B14F-4D97-AF65-F5344CB8AC3E}">
        <p14:creationId xmlns:p14="http://schemas.microsoft.com/office/powerpoint/2010/main" val="138097101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352" name="MIPS opcode map"/>
          <p:cNvSpPr txBox="1">
            <a:spLocks noGrp="1"/>
          </p:cNvSpPr>
          <p:nvPr>
            <p:ph type="title" idx="4294967295"/>
          </p:nvPr>
        </p:nvSpPr>
        <p:spPr>
          <a:xfrm>
            <a:off x="0" y="115887"/>
            <a:ext cx="7620000" cy="609601"/>
          </a:xfrm>
          <a:prstGeom prst="rect">
            <a:avLst/>
          </a:prstGeom>
        </p:spPr>
        <p:txBody>
          <a:bodyPr lIns="44450" tIns="44450" rIns="44450" bIns="44450" anchor="ctr">
            <a:normAutofit/>
          </a:bodyPr>
          <a:lstStyle>
            <a:lvl1pPr>
              <a:defRPr sz="2800">
                <a:solidFill>
                  <a:srgbClr val="000000"/>
                </a:solidFill>
              </a:defRPr>
            </a:lvl1pPr>
          </a:lstStyle>
          <a:p>
            <a:r>
              <a:t>MIPS opcode map</a:t>
            </a:r>
          </a:p>
        </p:txBody>
      </p:sp>
      <p:sp>
        <p:nvSpPr>
          <p:cNvPr id="353" name="Appendix A-50"/>
          <p:cNvSpPr txBox="1">
            <a:spLocks noGrp="1"/>
          </p:cNvSpPr>
          <p:nvPr>
            <p:ph type="body" idx="4294967295"/>
          </p:nvPr>
        </p:nvSpPr>
        <p:spPr>
          <a:xfrm>
            <a:off x="429386" y="1343786"/>
            <a:ext cx="7980428" cy="3713228"/>
          </a:xfrm>
          <a:prstGeom prst="rect">
            <a:avLst/>
          </a:prstGeom>
        </p:spPr>
        <p:txBody>
          <a:bodyPr lIns="44450" tIns="44450" rIns="44450" bIns="44450">
            <a:normAutofit/>
          </a:bodyPr>
          <a:lstStyle>
            <a:lvl1pPr>
              <a:spcBef>
                <a:spcPts val="400"/>
              </a:spcBef>
              <a:buClrTx/>
              <a:buSzPct val="100000"/>
              <a:buChar char="•"/>
              <a:defRPr sz="1800" b="1"/>
            </a:lvl1pPr>
          </a:lstStyle>
          <a:p>
            <a:r>
              <a:t>Appendix A-50</a:t>
            </a:r>
          </a:p>
        </p:txBody>
      </p:sp>
      <p:pic>
        <p:nvPicPr>
          <p:cNvPr id="354" name="App-b-10-02-P374493" descr="App-b-10-02-P374493"/>
          <p:cNvPicPr>
            <a:picLocks noChangeAspect="1"/>
          </p:cNvPicPr>
          <p:nvPr/>
        </p:nvPicPr>
        <p:blipFill>
          <a:blip r:embed="rId2"/>
          <a:stretch>
            <a:fillRect/>
          </a:stretch>
        </p:blipFill>
        <p:spPr>
          <a:xfrm>
            <a:off x="3059112" y="0"/>
            <a:ext cx="6084888" cy="6916738"/>
          </a:xfrm>
          <a:prstGeom prst="rect">
            <a:avLst/>
          </a:prstGeom>
          <a:ln w="12700">
            <a:miter lim="400000"/>
          </a:ln>
        </p:spPr>
      </p:pic>
      <p:sp>
        <p:nvSpPr>
          <p:cNvPr id="7" name="Rectangle 6">
            <a:extLst>
              <a:ext uri="{FF2B5EF4-FFF2-40B4-BE49-F238E27FC236}">
                <a16:creationId xmlns:a16="http://schemas.microsoft.com/office/drawing/2014/main" id="{0757BF73-5F29-6044-B9DE-E14472801CA5}"/>
              </a:ext>
            </a:extLst>
          </p:cNvPr>
          <p:cNvSpPr/>
          <p:nvPr/>
        </p:nvSpPr>
        <p:spPr>
          <a:xfrm>
            <a:off x="3436883" y="2016722"/>
            <a:ext cx="525517" cy="10510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680459364"/>
      </p:ext>
    </p:extLst>
  </p:cSld>
  <p:clrMapOvr>
    <a:masterClrMapping/>
  </p:clrMapOvr>
  <p:transition spd="med" advClick="0" advTm="2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1DF72-5FCD-1D42-B307-0DAB7EBB5464}"/>
              </a:ext>
            </a:extLst>
          </p:cNvPr>
          <p:cNvPicPr>
            <a:picLocks noChangeAspect="1"/>
          </p:cNvPicPr>
          <p:nvPr/>
        </p:nvPicPr>
        <p:blipFill>
          <a:blip r:embed="rId2"/>
          <a:stretch>
            <a:fillRect/>
          </a:stretch>
        </p:blipFill>
        <p:spPr>
          <a:xfrm>
            <a:off x="0" y="433536"/>
            <a:ext cx="9144000" cy="4372335"/>
          </a:xfrm>
          <a:prstGeom prst="rect">
            <a:avLst/>
          </a:prstGeom>
        </p:spPr>
      </p:pic>
      <p:sp>
        <p:nvSpPr>
          <p:cNvPr id="3" name="Rectangle 2">
            <a:extLst>
              <a:ext uri="{FF2B5EF4-FFF2-40B4-BE49-F238E27FC236}">
                <a16:creationId xmlns:a16="http://schemas.microsoft.com/office/drawing/2014/main" id="{5034EF02-40DE-BE42-BE22-DF427BC46024}"/>
              </a:ext>
            </a:extLst>
          </p:cNvPr>
          <p:cNvSpPr/>
          <p:nvPr/>
        </p:nvSpPr>
        <p:spPr>
          <a:xfrm>
            <a:off x="3005958" y="3195147"/>
            <a:ext cx="5948855" cy="14714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EF1B2F72-AEBF-0144-999C-A30E6E6F66FB}"/>
              </a:ext>
            </a:extLst>
          </p:cNvPr>
          <p:cNvSpPr/>
          <p:nvPr/>
        </p:nvSpPr>
        <p:spPr>
          <a:xfrm>
            <a:off x="0" y="1881352"/>
            <a:ext cx="1744717"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16280464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2002D-D12E-E842-A25D-F5D3E7BD55DB}"/>
              </a:ext>
            </a:extLst>
          </p:cNvPr>
          <p:cNvPicPr>
            <a:picLocks noChangeAspect="1"/>
          </p:cNvPicPr>
          <p:nvPr/>
        </p:nvPicPr>
        <p:blipFill>
          <a:blip r:embed="rId2"/>
          <a:stretch>
            <a:fillRect/>
          </a:stretch>
        </p:blipFill>
        <p:spPr>
          <a:xfrm>
            <a:off x="0" y="433536"/>
            <a:ext cx="9144000" cy="4372335"/>
          </a:xfrm>
          <a:prstGeom prst="rect">
            <a:avLst/>
          </a:prstGeom>
        </p:spPr>
      </p:pic>
      <p:sp>
        <p:nvSpPr>
          <p:cNvPr id="3" name="Rectangle 2">
            <a:extLst>
              <a:ext uri="{FF2B5EF4-FFF2-40B4-BE49-F238E27FC236}">
                <a16:creationId xmlns:a16="http://schemas.microsoft.com/office/drawing/2014/main" id="{5034EF02-40DE-BE42-BE22-DF427BC46024}"/>
              </a:ext>
            </a:extLst>
          </p:cNvPr>
          <p:cNvSpPr/>
          <p:nvPr/>
        </p:nvSpPr>
        <p:spPr>
          <a:xfrm>
            <a:off x="3005958" y="3355428"/>
            <a:ext cx="5948855" cy="14714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 name="Rectangle 3">
            <a:extLst>
              <a:ext uri="{FF2B5EF4-FFF2-40B4-BE49-F238E27FC236}">
                <a16:creationId xmlns:a16="http://schemas.microsoft.com/office/drawing/2014/main" id="{EF1B2F72-AEBF-0144-999C-A30E6E6F66FB}"/>
              </a:ext>
            </a:extLst>
          </p:cNvPr>
          <p:cNvSpPr/>
          <p:nvPr/>
        </p:nvSpPr>
        <p:spPr>
          <a:xfrm>
            <a:off x="0" y="1881352"/>
            <a:ext cx="1744717"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80072371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E1D8C-EFA5-C248-93FF-CAFC8EF55A45}"/>
              </a:ext>
            </a:extLst>
          </p:cNvPr>
          <p:cNvSpPr>
            <a:spLocks noGrp="1"/>
          </p:cNvSpPr>
          <p:nvPr>
            <p:ph type="title"/>
          </p:nvPr>
        </p:nvSpPr>
        <p:spPr/>
        <p:txBody>
          <a:bodyPr/>
          <a:lstStyle/>
          <a:p>
            <a:r>
              <a:rPr lang="en-US" dirty="0"/>
              <a:t> </a:t>
            </a:r>
            <a:r>
              <a:rPr lang="ko-KR" altLang="en-US" dirty="0" err="1"/>
              <a:t>유사명령어</a:t>
            </a:r>
            <a:r>
              <a:rPr lang="ko-KR" altLang="en-US" dirty="0"/>
              <a:t>  </a:t>
            </a:r>
            <a:r>
              <a:rPr lang="en-US" dirty="0" err="1">
                <a:latin typeface="Courier" pitchFamily="2" charset="0"/>
              </a:rPr>
              <a:t>addi</a:t>
            </a:r>
            <a:r>
              <a:rPr lang="en-US" dirty="0">
                <a:latin typeface="Courier" pitchFamily="2" charset="0"/>
              </a:rPr>
              <a:t> $t1, $0, 0x7fffffff</a:t>
            </a:r>
            <a:endParaRPr lang="en-US" dirty="0"/>
          </a:p>
        </p:txBody>
      </p:sp>
      <p:sp>
        <p:nvSpPr>
          <p:cNvPr id="5" name="Text Placeholder 2">
            <a:extLst>
              <a:ext uri="{FF2B5EF4-FFF2-40B4-BE49-F238E27FC236}">
                <a16:creationId xmlns:a16="http://schemas.microsoft.com/office/drawing/2014/main" id="{34561971-4104-4448-93E2-968C50A05535}"/>
              </a:ext>
            </a:extLst>
          </p:cNvPr>
          <p:cNvSpPr txBox="1">
            <a:spLocks/>
          </p:cNvSpPr>
          <p:nvPr/>
        </p:nvSpPr>
        <p:spPr>
          <a:xfrm>
            <a:off x="228600" y="1143000"/>
            <a:ext cx="8382000" cy="4114800"/>
          </a:xfrm>
          <a:prstGeom prst="rect">
            <a:avLst/>
          </a:prstGeom>
          <a:ln w="12700">
            <a:miter lim="400000"/>
          </a:ln>
          <a:extLst>
            <a:ext uri="{C572A759-6A51-4108-AA02-DFA0A04FC94B}">
              <ma14:wrappingTextBoxFlag xmlns:ma14="http://schemas.microsoft.com/office/mac/drawingml/2011/main" xmlns="" val="1"/>
            </a:ext>
          </a:extLst>
        </p:spPr>
        <p:txBody>
          <a:bodyPr lIns="44450" tIns="44450" rIns="44450" bIns="44450">
            <a:normAutofit/>
          </a:bodyPr>
          <a:lstStyle>
            <a:lvl1pPr marL="342900" marR="0" indent="-342900" algn="l" defTabSz="914400" rtl="0" latinLnBrk="0">
              <a:lnSpc>
                <a:spcPct val="100000"/>
              </a:lnSpc>
              <a:spcBef>
                <a:spcPts val="700"/>
              </a:spcBef>
              <a:spcAft>
                <a:spcPts val="0"/>
              </a:spcAft>
              <a:buClrTx/>
              <a:buSzPct val="100000"/>
              <a:buFontTx/>
              <a:buChar char="•"/>
              <a:tabLst/>
              <a:defRPr sz="3200" b="1" i="0" u="none" strike="noStrike" cap="none" spc="0" baseline="0">
                <a:ln>
                  <a:noFill/>
                </a:ln>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Tx/>
              <a:buSzPct val="100000"/>
              <a:buFontTx/>
              <a:buChar char="–"/>
              <a:tabLst/>
              <a:defRPr sz="3200" b="1" i="0" u="none" strike="noStrike" cap="none" spc="0" baseline="0">
                <a:ln>
                  <a:noFill/>
                </a:ln>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Tx/>
              <a:buSzPct val="100000"/>
              <a:buFontTx/>
              <a:buChar char="•"/>
              <a:tabLst/>
              <a:defRPr sz="3200" b="1" i="0" u="none" strike="noStrike" cap="none" spc="0" baseline="0">
                <a:ln>
                  <a:noFill/>
                </a:ln>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Tx/>
              <a:buSzPct val="100000"/>
              <a:buFontTx/>
              <a:buChar char="–"/>
              <a:tabLst/>
              <a:defRPr sz="3200" b="1" i="0" u="none" strike="noStrike" cap="none" spc="0" baseline="0">
                <a:ln>
                  <a:noFill/>
                </a:ln>
                <a:solidFill>
                  <a:srgbClr val="000000"/>
                </a:solidFill>
                <a:uFillTx/>
                <a:latin typeface="Arial"/>
                <a:ea typeface="Arial"/>
                <a:cs typeface="Arial"/>
                <a:sym typeface="Arial"/>
              </a:defRPr>
            </a:lvl4pPr>
            <a:lvl5pPr marL="2194560" marR="0" indent="-365760" algn="l" defTabSz="914400" rtl="0" latinLnBrk="0">
              <a:lnSpc>
                <a:spcPct val="100000"/>
              </a:lnSpc>
              <a:spcBef>
                <a:spcPts val="700"/>
              </a:spcBef>
              <a:spcAft>
                <a:spcPts val="0"/>
              </a:spcAft>
              <a:buClrTx/>
              <a:buSzPct val="100000"/>
              <a:buFontTx/>
              <a:buChar char="•"/>
              <a:tabLst/>
              <a:defRPr sz="3200" b="1" i="0" u="none" strike="noStrike" cap="none" spc="0" baseline="0">
                <a:ln>
                  <a:noFill/>
                </a:ln>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
                <a:srgbClr val="ECEAAC"/>
              </a:buClr>
              <a:buSzPct val="50000"/>
              <a:buFont typeface="Wingdings"/>
              <a:buChar char=""/>
              <a:tabLst/>
              <a:defRPr sz="3200" b="0" i="0" u="none" strike="noStrike" cap="none" spc="0" baseline="0">
                <a:ln>
                  <a:noFill/>
                </a:ln>
                <a:solidFill>
                  <a:srgbClr val="000000"/>
                </a:solidFill>
                <a:uFillTx/>
                <a:latin typeface="Arial"/>
                <a:ea typeface="Arial"/>
                <a:cs typeface="Arial"/>
                <a:sym typeface="Arial"/>
              </a:defRPr>
            </a:lvl9pPr>
          </a:lstStyle>
          <a:p>
            <a:pPr marL="0" indent="0" hangingPunct="1">
              <a:buFontTx/>
              <a:buNone/>
            </a:pPr>
            <a:r>
              <a:rPr lang="en-US" dirty="0">
                <a:latin typeface="Courier" pitchFamily="2" charset="0"/>
              </a:rPr>
              <a:t>.text</a:t>
            </a:r>
          </a:p>
          <a:p>
            <a:pPr marL="0" indent="0" hangingPunct="1">
              <a:buFontTx/>
              <a:buNone/>
            </a:pPr>
            <a:r>
              <a:rPr lang="en-US" dirty="0">
                <a:latin typeface="Courier" pitchFamily="2" charset="0"/>
              </a:rPr>
              <a:t>.</a:t>
            </a:r>
            <a:r>
              <a:rPr lang="en-US" dirty="0" err="1">
                <a:latin typeface="Courier" pitchFamily="2" charset="0"/>
              </a:rPr>
              <a:t>globl</a:t>
            </a:r>
            <a:r>
              <a:rPr lang="en-US" dirty="0">
                <a:latin typeface="Courier" pitchFamily="2" charset="0"/>
              </a:rPr>
              <a:t> main</a:t>
            </a:r>
          </a:p>
          <a:p>
            <a:pPr marL="0" indent="0" hangingPunct="1">
              <a:buFontTx/>
              <a:buNone/>
            </a:pPr>
            <a:r>
              <a:rPr lang="en-US" dirty="0">
                <a:latin typeface="Courier" pitchFamily="2" charset="0"/>
              </a:rPr>
              <a:t>main:</a:t>
            </a:r>
          </a:p>
          <a:p>
            <a:pPr marL="0" indent="0" hangingPunct="1">
              <a:buFontTx/>
              <a:buNone/>
            </a:pPr>
            <a:r>
              <a:rPr lang="en-US" dirty="0">
                <a:latin typeface="Courier" pitchFamily="2" charset="0"/>
              </a:rPr>
              <a:t>    </a:t>
            </a:r>
            <a:r>
              <a:rPr lang="en-US" dirty="0" err="1">
                <a:latin typeface="Courier" pitchFamily="2" charset="0"/>
              </a:rPr>
              <a:t>addi</a:t>
            </a:r>
            <a:r>
              <a:rPr lang="en-US" dirty="0">
                <a:latin typeface="Courier" pitchFamily="2" charset="0"/>
              </a:rPr>
              <a:t> $t1, $0, 0x7fffffff</a:t>
            </a:r>
          </a:p>
          <a:p>
            <a:pPr marL="0" indent="0" hangingPunct="1">
              <a:buFontTx/>
              <a:buNone/>
            </a:pPr>
            <a:r>
              <a:rPr lang="en-US" dirty="0">
                <a:latin typeface="Courier" pitchFamily="2" charset="0"/>
              </a:rPr>
              <a:t>    </a:t>
            </a:r>
            <a:r>
              <a:rPr lang="en-US" dirty="0" err="1">
                <a:latin typeface="Courier" pitchFamily="2" charset="0"/>
              </a:rPr>
              <a:t>lui</a:t>
            </a:r>
            <a:r>
              <a:rPr lang="en-US" dirty="0">
                <a:latin typeface="Courier" pitchFamily="2" charset="0"/>
              </a:rPr>
              <a:t>  $t2, 0x7fff</a:t>
            </a:r>
          </a:p>
          <a:p>
            <a:pPr marL="0" indent="0" hangingPunct="1">
              <a:buFontTx/>
              <a:buNone/>
            </a:pPr>
            <a:r>
              <a:rPr lang="en-US" dirty="0">
                <a:latin typeface="Courier" pitchFamily="2" charset="0"/>
              </a:rPr>
              <a:t>    </a:t>
            </a:r>
            <a:r>
              <a:rPr lang="en-US" dirty="0" err="1">
                <a:latin typeface="Courier" pitchFamily="2" charset="0"/>
              </a:rPr>
              <a:t>ori</a:t>
            </a:r>
            <a:r>
              <a:rPr lang="en-US" dirty="0">
                <a:latin typeface="Courier" pitchFamily="2" charset="0"/>
              </a:rPr>
              <a:t>  $t2, $t2, 0xffff</a:t>
            </a:r>
          </a:p>
          <a:p>
            <a:pPr marL="0" indent="0" hangingPunct="1">
              <a:buFontTx/>
              <a:buNone/>
            </a:pPr>
            <a:r>
              <a:rPr lang="en-US" dirty="0">
                <a:latin typeface="Courier" pitchFamily="2" charset="0"/>
              </a:rPr>
              <a:t>    </a:t>
            </a:r>
          </a:p>
        </p:txBody>
      </p:sp>
      <p:sp>
        <p:nvSpPr>
          <p:cNvPr id="6" name="Rectangle 5">
            <a:extLst>
              <a:ext uri="{FF2B5EF4-FFF2-40B4-BE49-F238E27FC236}">
                <a16:creationId xmlns:a16="http://schemas.microsoft.com/office/drawing/2014/main" id="{51F87904-9BEE-014A-810B-D4215D9A75F7}"/>
              </a:ext>
            </a:extLst>
          </p:cNvPr>
          <p:cNvSpPr/>
          <p:nvPr/>
        </p:nvSpPr>
        <p:spPr>
          <a:xfrm>
            <a:off x="1303282" y="2900855"/>
            <a:ext cx="6053959" cy="52814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Rectangle 6">
            <a:extLst>
              <a:ext uri="{FF2B5EF4-FFF2-40B4-BE49-F238E27FC236}">
                <a16:creationId xmlns:a16="http://schemas.microsoft.com/office/drawing/2014/main" id="{9A925FEB-4971-DD43-A07F-F0030180961A}"/>
              </a:ext>
            </a:extLst>
          </p:cNvPr>
          <p:cNvSpPr/>
          <p:nvPr/>
        </p:nvSpPr>
        <p:spPr>
          <a:xfrm>
            <a:off x="5223641" y="152400"/>
            <a:ext cx="2333297" cy="49924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29171159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A119-AAFA-C947-9406-B7B3F58BE5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49E0DF2-2AE4-BB46-ABA8-05F1B0B29583}"/>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FBD998D7-B3BA-DD4E-9AAA-E62298EE57E3}"/>
              </a:ext>
            </a:extLst>
          </p:cNvPr>
          <p:cNvPicPr>
            <a:picLocks noChangeAspect="1"/>
          </p:cNvPicPr>
          <p:nvPr/>
        </p:nvPicPr>
        <p:blipFill>
          <a:blip r:embed="rId2"/>
          <a:stretch>
            <a:fillRect/>
          </a:stretch>
        </p:blipFill>
        <p:spPr>
          <a:xfrm>
            <a:off x="26691" y="0"/>
            <a:ext cx="9090618" cy="6858000"/>
          </a:xfrm>
          <a:prstGeom prst="rect">
            <a:avLst/>
          </a:prstGeom>
        </p:spPr>
      </p:pic>
      <p:sp>
        <p:nvSpPr>
          <p:cNvPr id="5" name="Rectangle 4">
            <a:extLst>
              <a:ext uri="{FF2B5EF4-FFF2-40B4-BE49-F238E27FC236}">
                <a16:creationId xmlns:a16="http://schemas.microsoft.com/office/drawing/2014/main" id="{351C4C44-F658-9442-9403-A807AE492B56}"/>
              </a:ext>
            </a:extLst>
          </p:cNvPr>
          <p:cNvSpPr/>
          <p:nvPr/>
        </p:nvSpPr>
        <p:spPr>
          <a:xfrm>
            <a:off x="4373696" y="2192357"/>
            <a:ext cx="4770304" cy="111270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DE8BFF30-ADDE-F44B-BE9F-C12303861E62}"/>
              </a:ext>
            </a:extLst>
          </p:cNvPr>
          <p:cNvSpPr/>
          <p:nvPr/>
        </p:nvSpPr>
        <p:spPr>
          <a:xfrm>
            <a:off x="4373696" y="2192357"/>
            <a:ext cx="1679863" cy="516119"/>
          </a:xfrm>
          <a:prstGeom prst="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2549782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D97F82-30DA-564C-BB9A-B889DC054FB3}"/>
              </a:ext>
            </a:extLst>
          </p:cNvPr>
          <p:cNvPicPr>
            <a:picLocks noChangeAspect="1"/>
          </p:cNvPicPr>
          <p:nvPr/>
        </p:nvPicPr>
        <p:blipFill>
          <a:blip r:embed="rId2"/>
          <a:stretch>
            <a:fillRect/>
          </a:stretch>
        </p:blipFill>
        <p:spPr>
          <a:xfrm>
            <a:off x="0" y="247086"/>
            <a:ext cx="9144000" cy="3420932"/>
          </a:xfrm>
          <a:prstGeom prst="rect">
            <a:avLst/>
          </a:prstGeom>
        </p:spPr>
      </p:pic>
      <p:sp>
        <p:nvSpPr>
          <p:cNvPr id="2" name="Title 1">
            <a:extLst>
              <a:ext uri="{FF2B5EF4-FFF2-40B4-BE49-F238E27FC236}">
                <a16:creationId xmlns:a16="http://schemas.microsoft.com/office/drawing/2014/main" id="{16542BC2-F387-F849-9497-B729C42D68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8EA1ADF-8169-DA4B-BAEF-D6025DA6D120}"/>
              </a:ext>
            </a:extLst>
          </p:cNvPr>
          <p:cNvSpPr>
            <a:spLocks noGrp="1"/>
          </p:cNvSpPr>
          <p:nvPr>
            <p:ph type="body" idx="1"/>
          </p:nvPr>
        </p:nvSpPr>
        <p:spPr/>
        <p:txBody>
          <a:bodyPr/>
          <a:lstStyle/>
          <a:p>
            <a:endParaRPr lang="en-US"/>
          </a:p>
        </p:txBody>
      </p:sp>
      <p:sp>
        <p:nvSpPr>
          <p:cNvPr id="5" name="Rectangle 4">
            <a:extLst>
              <a:ext uri="{FF2B5EF4-FFF2-40B4-BE49-F238E27FC236}">
                <a16:creationId xmlns:a16="http://schemas.microsoft.com/office/drawing/2014/main" id="{6285E664-BCE8-B64B-813D-5D44F7B2F67C}"/>
              </a:ext>
            </a:extLst>
          </p:cNvPr>
          <p:cNvSpPr/>
          <p:nvPr/>
        </p:nvSpPr>
        <p:spPr>
          <a:xfrm>
            <a:off x="2301766" y="1744717"/>
            <a:ext cx="3184634"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537D1B0F-5A51-CC4D-8345-5FF0A5F21CDF}"/>
              </a:ext>
            </a:extLst>
          </p:cNvPr>
          <p:cNvSpPr/>
          <p:nvPr/>
        </p:nvSpPr>
        <p:spPr>
          <a:xfrm>
            <a:off x="0" y="1600200"/>
            <a:ext cx="1786759" cy="17604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49140464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3B4B87-C800-9B4B-96B5-DE1F0FEA91CD}"/>
              </a:ext>
            </a:extLst>
          </p:cNvPr>
          <p:cNvPicPr>
            <a:picLocks noChangeAspect="1"/>
          </p:cNvPicPr>
          <p:nvPr/>
        </p:nvPicPr>
        <p:blipFill>
          <a:blip r:embed="rId2"/>
          <a:stretch>
            <a:fillRect/>
          </a:stretch>
        </p:blipFill>
        <p:spPr>
          <a:xfrm>
            <a:off x="0" y="247086"/>
            <a:ext cx="9144000" cy="3420932"/>
          </a:xfrm>
          <a:prstGeom prst="rect">
            <a:avLst/>
          </a:prstGeom>
        </p:spPr>
      </p:pic>
      <p:sp>
        <p:nvSpPr>
          <p:cNvPr id="2" name="Title 1">
            <a:extLst>
              <a:ext uri="{FF2B5EF4-FFF2-40B4-BE49-F238E27FC236}">
                <a16:creationId xmlns:a16="http://schemas.microsoft.com/office/drawing/2014/main" id="{16542BC2-F387-F849-9497-B729C42D68B4}"/>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6285E664-BCE8-B64B-813D-5D44F7B2F67C}"/>
              </a:ext>
            </a:extLst>
          </p:cNvPr>
          <p:cNvSpPr/>
          <p:nvPr/>
        </p:nvSpPr>
        <p:spPr>
          <a:xfrm>
            <a:off x="2301766" y="1868214"/>
            <a:ext cx="3184634" cy="17867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537D1B0F-5A51-CC4D-8345-5FF0A5F21CDF}"/>
              </a:ext>
            </a:extLst>
          </p:cNvPr>
          <p:cNvSpPr/>
          <p:nvPr/>
        </p:nvSpPr>
        <p:spPr>
          <a:xfrm>
            <a:off x="0" y="2798379"/>
            <a:ext cx="1786759" cy="17604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5930338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928B-D2F9-C74F-B81E-161AA18B82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AE89A9E-4A85-EE4B-B0F9-407B2F7C8971}"/>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AB7A44FF-ACF5-FA49-A110-95D6F7E59BC7}"/>
              </a:ext>
            </a:extLst>
          </p:cNvPr>
          <p:cNvPicPr>
            <a:picLocks noChangeAspect="1"/>
          </p:cNvPicPr>
          <p:nvPr/>
        </p:nvPicPr>
        <p:blipFill>
          <a:blip r:embed="rId2"/>
          <a:stretch>
            <a:fillRect/>
          </a:stretch>
        </p:blipFill>
        <p:spPr>
          <a:xfrm>
            <a:off x="0" y="74221"/>
            <a:ext cx="9144000" cy="6709558"/>
          </a:xfrm>
          <a:prstGeom prst="rect">
            <a:avLst/>
          </a:prstGeom>
        </p:spPr>
      </p:pic>
      <p:pic>
        <p:nvPicPr>
          <p:cNvPr id="5" name="Picture 4">
            <a:extLst>
              <a:ext uri="{FF2B5EF4-FFF2-40B4-BE49-F238E27FC236}">
                <a16:creationId xmlns:a16="http://schemas.microsoft.com/office/drawing/2014/main" id="{211848AB-0AD6-924F-9ECE-C8C7F566D97A}"/>
              </a:ext>
            </a:extLst>
          </p:cNvPr>
          <p:cNvPicPr>
            <a:picLocks noChangeAspect="1"/>
          </p:cNvPicPr>
          <p:nvPr/>
        </p:nvPicPr>
        <p:blipFill>
          <a:blip r:embed="rId3"/>
          <a:stretch>
            <a:fillRect/>
          </a:stretch>
        </p:blipFill>
        <p:spPr>
          <a:xfrm>
            <a:off x="1912883" y="1600200"/>
            <a:ext cx="3974662" cy="3963370"/>
          </a:xfrm>
          <a:prstGeom prst="rect">
            <a:avLst/>
          </a:prstGeom>
        </p:spPr>
      </p:pic>
      <p:cxnSp>
        <p:nvCxnSpPr>
          <p:cNvPr id="8" name="Straight Arrow Connector 7">
            <a:extLst>
              <a:ext uri="{FF2B5EF4-FFF2-40B4-BE49-F238E27FC236}">
                <a16:creationId xmlns:a16="http://schemas.microsoft.com/office/drawing/2014/main" id="{B02C0506-2D91-3346-8C5F-7FCD624A3059}"/>
              </a:ext>
            </a:extLst>
          </p:cNvPr>
          <p:cNvCxnSpPr/>
          <p:nvPr/>
        </p:nvCxnSpPr>
        <p:spPr>
          <a:xfrm flipH="1" flipV="1">
            <a:off x="1295400" y="2995448"/>
            <a:ext cx="1227083" cy="1376855"/>
          </a:xfrm>
          <a:prstGeom prst="straightConnector1">
            <a:avLst/>
          </a:prstGeom>
          <a:noFill/>
          <a:ln w="762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0A343E76-87DA-6F41-9A8A-0F3448FCC2FB}"/>
              </a:ext>
            </a:extLst>
          </p:cNvPr>
          <p:cNvCxnSpPr>
            <a:cxnSpLocks/>
          </p:cNvCxnSpPr>
          <p:nvPr/>
        </p:nvCxnSpPr>
        <p:spPr>
          <a:xfrm flipH="1" flipV="1">
            <a:off x="4162098" y="1294430"/>
            <a:ext cx="578068" cy="723556"/>
          </a:xfrm>
          <a:prstGeom prst="straightConnector1">
            <a:avLst/>
          </a:prstGeom>
          <a:noFill/>
          <a:ln w="762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 name="Rectangle 3">
            <a:extLst>
              <a:ext uri="{FF2B5EF4-FFF2-40B4-BE49-F238E27FC236}">
                <a16:creationId xmlns:a16="http://schemas.microsoft.com/office/drawing/2014/main" id="{F34E6140-2102-EE43-B317-694FA166FE50}"/>
              </a:ext>
            </a:extLst>
          </p:cNvPr>
          <p:cNvSpPr/>
          <p:nvPr/>
        </p:nvSpPr>
        <p:spPr>
          <a:xfrm>
            <a:off x="111211" y="271849"/>
            <a:ext cx="321275" cy="321275"/>
          </a:xfrm>
          <a:prstGeom prst="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sz="1400" dirty="0">
              <a:solidFill>
                <a:srgbClr val="0070C0"/>
              </a:solidFill>
            </a:endParaRPr>
          </a:p>
        </p:txBody>
      </p:sp>
    </p:spTree>
    <p:extLst>
      <p:ext uri="{BB962C8B-B14F-4D97-AF65-F5344CB8AC3E}">
        <p14:creationId xmlns:p14="http://schemas.microsoft.com/office/powerpoint/2010/main" val="750422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71B98F-EF96-D240-BC38-F1C46DCFF3B2}"/>
              </a:ext>
            </a:extLst>
          </p:cNvPr>
          <p:cNvPicPr>
            <a:picLocks noChangeAspect="1"/>
          </p:cNvPicPr>
          <p:nvPr/>
        </p:nvPicPr>
        <p:blipFill>
          <a:blip r:embed="rId2"/>
          <a:stretch>
            <a:fillRect/>
          </a:stretch>
        </p:blipFill>
        <p:spPr>
          <a:xfrm>
            <a:off x="0" y="247086"/>
            <a:ext cx="9144000" cy="3420932"/>
          </a:xfrm>
          <a:prstGeom prst="rect">
            <a:avLst/>
          </a:prstGeom>
        </p:spPr>
      </p:pic>
      <p:sp>
        <p:nvSpPr>
          <p:cNvPr id="5" name="Rectangle 4">
            <a:extLst>
              <a:ext uri="{FF2B5EF4-FFF2-40B4-BE49-F238E27FC236}">
                <a16:creationId xmlns:a16="http://schemas.microsoft.com/office/drawing/2014/main" id="{6285E664-BCE8-B64B-813D-5D44F7B2F67C}"/>
              </a:ext>
            </a:extLst>
          </p:cNvPr>
          <p:cNvSpPr/>
          <p:nvPr/>
        </p:nvSpPr>
        <p:spPr>
          <a:xfrm>
            <a:off x="2301765" y="2046889"/>
            <a:ext cx="6011917" cy="19181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537D1B0F-5A51-CC4D-8345-5FF0A5F21CDF}"/>
              </a:ext>
            </a:extLst>
          </p:cNvPr>
          <p:cNvSpPr/>
          <p:nvPr/>
        </p:nvSpPr>
        <p:spPr>
          <a:xfrm>
            <a:off x="0" y="2966545"/>
            <a:ext cx="1786759" cy="17604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5977588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8DBDE9-12AE-6D4A-B561-0581DA519C66}"/>
              </a:ext>
            </a:extLst>
          </p:cNvPr>
          <p:cNvPicPr>
            <a:picLocks noChangeAspect="1"/>
          </p:cNvPicPr>
          <p:nvPr/>
        </p:nvPicPr>
        <p:blipFill>
          <a:blip r:embed="rId2"/>
          <a:stretch>
            <a:fillRect/>
          </a:stretch>
        </p:blipFill>
        <p:spPr>
          <a:xfrm>
            <a:off x="0" y="247086"/>
            <a:ext cx="9144000" cy="3420932"/>
          </a:xfrm>
          <a:prstGeom prst="rect">
            <a:avLst/>
          </a:prstGeom>
        </p:spPr>
      </p:pic>
      <p:sp>
        <p:nvSpPr>
          <p:cNvPr id="5" name="Rectangle 4">
            <a:extLst>
              <a:ext uri="{FF2B5EF4-FFF2-40B4-BE49-F238E27FC236}">
                <a16:creationId xmlns:a16="http://schemas.microsoft.com/office/drawing/2014/main" id="{6285E664-BCE8-B64B-813D-5D44F7B2F67C}"/>
              </a:ext>
            </a:extLst>
          </p:cNvPr>
          <p:cNvSpPr/>
          <p:nvPr/>
        </p:nvSpPr>
        <p:spPr>
          <a:xfrm>
            <a:off x="2312277" y="2204545"/>
            <a:ext cx="6442840" cy="20232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537D1B0F-5A51-CC4D-8345-5FF0A5F21CDF}"/>
              </a:ext>
            </a:extLst>
          </p:cNvPr>
          <p:cNvSpPr/>
          <p:nvPr/>
        </p:nvSpPr>
        <p:spPr>
          <a:xfrm>
            <a:off x="0" y="2966545"/>
            <a:ext cx="1786759" cy="176048"/>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63155585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F752A9-3393-3B40-8031-A60894BC7E96}"/>
              </a:ext>
            </a:extLst>
          </p:cNvPr>
          <p:cNvPicPr>
            <a:picLocks noChangeAspect="1"/>
          </p:cNvPicPr>
          <p:nvPr/>
        </p:nvPicPr>
        <p:blipFill>
          <a:blip r:embed="rId2"/>
          <a:stretch>
            <a:fillRect/>
          </a:stretch>
        </p:blipFill>
        <p:spPr>
          <a:xfrm>
            <a:off x="457200" y="2787650"/>
            <a:ext cx="8229600" cy="1282700"/>
          </a:xfrm>
          <a:prstGeom prst="rect">
            <a:avLst/>
          </a:prstGeom>
        </p:spPr>
      </p:pic>
      <p:sp>
        <p:nvSpPr>
          <p:cNvPr id="3" name="Title 2">
            <a:extLst>
              <a:ext uri="{FF2B5EF4-FFF2-40B4-BE49-F238E27FC236}">
                <a16:creationId xmlns:a16="http://schemas.microsoft.com/office/drawing/2014/main" id="{F5236149-DF68-6C43-BDB8-39472D00E690}"/>
              </a:ext>
            </a:extLst>
          </p:cNvPr>
          <p:cNvSpPr>
            <a:spLocks noGrp="1"/>
          </p:cNvSpPr>
          <p:nvPr>
            <p:ph type="title"/>
          </p:nvPr>
        </p:nvSpPr>
        <p:spPr/>
        <p:txBody>
          <a:bodyPr/>
          <a:lstStyle/>
          <a:p>
            <a:r>
              <a:rPr lang="en-US" dirty="0"/>
              <a:t>R and I format instructions </a:t>
            </a:r>
          </a:p>
        </p:txBody>
      </p:sp>
      <p:sp>
        <p:nvSpPr>
          <p:cNvPr id="4" name="Text Placeholder 3">
            <a:extLst>
              <a:ext uri="{FF2B5EF4-FFF2-40B4-BE49-F238E27FC236}">
                <a16:creationId xmlns:a16="http://schemas.microsoft.com/office/drawing/2014/main" id="{821A408C-D24F-9C4F-B343-F2D6829ABA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648850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a14="http://schemas.microsoft.com/office/mac/drawingml/2011/main" val="1"/>
            </a:ext>
          </a:extLst>
        </p:spPr>
        <p:txBody>
          <a:bodyPr/>
          <a:lstStyle>
            <a:lvl1pPr>
              <a:defRPr>
                <a:solidFill>
                  <a:srgbClr val="000000"/>
                </a:solidFill>
              </a:defRPr>
            </a:lvl1pPr>
          </a:lstStyle>
          <a:p>
            <a:fld id="{86CB4B4D-7CA3-9044-876B-883B54F8677D}" type="slidenum">
              <a:t>43</a:t>
            </a:fld>
            <a:endParaRPr/>
          </a:p>
        </p:txBody>
      </p:sp>
      <p:sp>
        <p:nvSpPr>
          <p:cNvPr id="83" name="Copyright © 2014 Elsevier Inc. All rights reserved."/>
          <p:cNvSpPr txBox="1"/>
          <p:nvPr/>
        </p:nvSpPr>
        <p:spPr>
          <a:xfrm>
            <a:off x="-1" y="6484982"/>
            <a:ext cx="9144002" cy="22851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000">
                <a:latin typeface="Calibri"/>
                <a:ea typeface="Calibri"/>
                <a:cs typeface="Calibri"/>
                <a:sym typeface="Calibri"/>
              </a:defRPr>
            </a:lvl1pPr>
          </a:lstStyle>
          <a:p>
            <a:r>
              <a:t>Copyright © 2014 Elsevier Inc. All rights reserved.</a:t>
            </a:r>
          </a:p>
        </p:txBody>
      </p:sp>
      <p:sp>
        <p:nvSpPr>
          <p:cNvPr id="84" name="FIGURE 2.6 MIPS architecture revealed through Section 2.5. The two MIPS instruction formats so far are R and I. The first 16 bits are the same: both contain an op field, giving the base operation; an rs field, giving one of the sources; and the rt field, which specifies the other source operand, except for load word, where it specifies the destination register. R-format divides the last 16 bits into an rd field, specifying the destination register; the shamt field, which Section 2.6 explains; and the funct field, which specifies the specific operation of R-format instructions. I-format combines the last 16 bits into a single address field."/>
          <p:cNvSpPr txBox="1"/>
          <p:nvPr/>
        </p:nvSpPr>
        <p:spPr>
          <a:xfrm>
            <a:off x="685800" y="5181600"/>
            <a:ext cx="7772400" cy="120080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200">
                <a:latin typeface="Calibri"/>
                <a:ea typeface="Calibri"/>
                <a:cs typeface="Calibri"/>
                <a:sym typeface="Calibri"/>
              </a:defRPr>
            </a:pPr>
            <a:r>
              <a:t>FIGURE 2.6 MIPS architecture revealed through Section 2.5. The two MIPS instruction formats so far are R and I. The first 16 bits are the same: both contain an </a:t>
            </a:r>
            <a:r>
              <a:rPr i="1"/>
              <a:t>op</a:t>
            </a:r>
            <a:r>
              <a:t> field, giving the base operation; an </a:t>
            </a:r>
            <a:r>
              <a:rPr i="1"/>
              <a:t>rs</a:t>
            </a:r>
            <a:r>
              <a:t> field, giving one of the sources; and the </a:t>
            </a:r>
            <a:r>
              <a:rPr i="1"/>
              <a:t>rt</a:t>
            </a:r>
            <a:r>
              <a:t> field, which specifies the other source operand, except for load word, where it specifies the destination register. R-format divides the last 16 bits into an </a:t>
            </a:r>
            <a:r>
              <a:rPr i="1"/>
              <a:t>rd</a:t>
            </a:r>
            <a:r>
              <a:t> field, specifying the destination register; the </a:t>
            </a:r>
            <a:r>
              <a:rPr i="1"/>
              <a:t>shamt</a:t>
            </a:r>
            <a:r>
              <a:t> field, which Section 2.6 explains; and the </a:t>
            </a:r>
            <a:r>
              <a:rPr i="1"/>
              <a:t>funct</a:t>
            </a:r>
            <a:r>
              <a:t> field, which specifies the specific operation of R-format instructions. I-format combines the last 16 bits into a single </a:t>
            </a:r>
            <a:r>
              <a:rPr i="1"/>
              <a:t>address</a:t>
            </a:r>
            <a:r>
              <a:t> field. </a:t>
            </a:r>
          </a:p>
        </p:txBody>
      </p:sp>
      <p:pic>
        <p:nvPicPr>
          <p:cNvPr id="85" name="f02-06-9780124077263" descr="f02-06-9780124077263"/>
          <p:cNvPicPr>
            <a:picLocks noChangeAspect="1"/>
          </p:cNvPicPr>
          <p:nvPr/>
        </p:nvPicPr>
        <p:blipFill>
          <a:blip r:embed="rId2"/>
          <a:stretch>
            <a:fillRect/>
          </a:stretch>
        </p:blipFill>
        <p:spPr>
          <a:xfrm>
            <a:off x="239842" y="1234927"/>
            <a:ext cx="8857668" cy="2662368"/>
          </a:xfrm>
          <a:prstGeom prst="rect">
            <a:avLst/>
          </a:prstGeom>
          <a:ln w="12700">
            <a:miter lim="400000"/>
          </a:ln>
        </p:spPr>
      </p:pic>
      <p:sp>
        <p:nvSpPr>
          <p:cNvPr id="2" name="Rectangle 1">
            <a:extLst>
              <a:ext uri="{FF2B5EF4-FFF2-40B4-BE49-F238E27FC236}">
                <a16:creationId xmlns:a16="http://schemas.microsoft.com/office/drawing/2014/main" id="{32B3E24A-40EB-994C-9FE5-23D091D99162}"/>
              </a:ext>
            </a:extLst>
          </p:cNvPr>
          <p:cNvSpPr/>
          <p:nvPr/>
        </p:nvSpPr>
        <p:spPr>
          <a:xfrm>
            <a:off x="239842" y="2028497"/>
            <a:ext cx="8857668" cy="72521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21806902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7D326-59D2-2248-B0E1-0B1C6964D3A4}"/>
              </a:ext>
            </a:extLst>
          </p:cNvPr>
          <p:cNvPicPr>
            <a:picLocks noChangeAspect="1"/>
          </p:cNvPicPr>
          <p:nvPr/>
        </p:nvPicPr>
        <p:blipFill>
          <a:blip r:embed="rId2"/>
          <a:stretch>
            <a:fillRect/>
          </a:stretch>
        </p:blipFill>
        <p:spPr>
          <a:xfrm>
            <a:off x="0" y="107699"/>
            <a:ext cx="9144000" cy="6642602"/>
          </a:xfrm>
          <a:prstGeom prst="rect">
            <a:avLst/>
          </a:prstGeom>
        </p:spPr>
      </p:pic>
      <p:sp>
        <p:nvSpPr>
          <p:cNvPr id="3" name="Rectangle 2">
            <a:extLst>
              <a:ext uri="{FF2B5EF4-FFF2-40B4-BE49-F238E27FC236}">
                <a16:creationId xmlns:a16="http://schemas.microsoft.com/office/drawing/2014/main" id="{B0FB57F1-3AEB-1442-B141-12B26FD5CC2D}"/>
              </a:ext>
            </a:extLst>
          </p:cNvPr>
          <p:cNvSpPr/>
          <p:nvPr/>
        </p:nvSpPr>
        <p:spPr>
          <a:xfrm>
            <a:off x="3300248" y="3195145"/>
            <a:ext cx="2869324" cy="23385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1612925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6</a:t>
            </a:fld>
            <a:endParaRPr/>
          </a:p>
        </p:txBody>
      </p:sp>
      <p:sp>
        <p:nvSpPr>
          <p:cNvPr id="246" name="MIPS R-format Instructions"/>
          <p:cNvSpPr txBox="1">
            <a:spLocks noGrp="1"/>
          </p:cNvSpPr>
          <p:nvPr>
            <p:ph type="title" idx="4294967295"/>
          </p:nvPr>
        </p:nvSpPr>
        <p:spPr>
          <a:xfrm>
            <a:off x="684212" y="146050"/>
            <a:ext cx="8259763" cy="762000"/>
          </a:xfrm>
          <a:prstGeom prst="rect">
            <a:avLst/>
          </a:prstGeom>
        </p:spPr>
        <p:txBody>
          <a:bodyPr>
            <a:normAutofit/>
          </a:bodyPr>
          <a:lstStyle/>
          <a:p>
            <a:r>
              <a:t>MIPS R-format Instructions</a:t>
            </a:r>
          </a:p>
        </p:txBody>
      </p:sp>
      <p:sp>
        <p:nvSpPr>
          <p:cNvPr id="247" name="Instruction fields…"/>
          <p:cNvSpPr txBox="1">
            <a:spLocks noGrp="1"/>
          </p:cNvSpPr>
          <p:nvPr>
            <p:ph type="body" idx="4294967295"/>
          </p:nvPr>
        </p:nvSpPr>
        <p:spPr>
          <a:xfrm>
            <a:off x="684212" y="2276475"/>
            <a:ext cx="8270876" cy="3960813"/>
          </a:xfrm>
          <a:prstGeom prst="rect">
            <a:avLst/>
          </a:prstGeom>
        </p:spPr>
        <p:txBody>
          <a:bodyPr>
            <a:normAutofit/>
          </a:bodyPr>
          <a:lstStyle/>
          <a:p>
            <a:r>
              <a:t>Instruction fields</a:t>
            </a:r>
          </a:p>
          <a:p>
            <a:pPr marL="742950" lvl="1" indent="-285750">
              <a:spcBef>
                <a:spcPts val="0"/>
              </a:spcBef>
              <a:buClr>
                <a:srgbClr val="91AFBF"/>
              </a:buClr>
              <a:defRPr sz="2800"/>
            </a:pPr>
            <a:r>
              <a:t>op: operation code (opcode)</a:t>
            </a:r>
          </a:p>
          <a:p>
            <a:pPr marL="742950" lvl="1" indent="-285750">
              <a:spcBef>
                <a:spcPts val="0"/>
              </a:spcBef>
              <a:buClr>
                <a:srgbClr val="91AFBF"/>
              </a:buClr>
              <a:defRPr sz="2800"/>
            </a:pPr>
            <a:r>
              <a:t>rs: first source register number</a:t>
            </a:r>
          </a:p>
          <a:p>
            <a:pPr marL="742950" lvl="1" indent="-285750">
              <a:spcBef>
                <a:spcPts val="0"/>
              </a:spcBef>
              <a:buClr>
                <a:srgbClr val="91AFBF"/>
              </a:buClr>
              <a:defRPr sz="2800"/>
            </a:pPr>
            <a:r>
              <a:t>rt: second source register number</a:t>
            </a:r>
          </a:p>
          <a:p>
            <a:pPr marL="742950" lvl="1" indent="-285750">
              <a:spcBef>
                <a:spcPts val="0"/>
              </a:spcBef>
              <a:buClr>
                <a:srgbClr val="91AFBF"/>
              </a:buClr>
              <a:defRPr sz="2800"/>
            </a:pPr>
            <a:r>
              <a:t>rd: destination register number</a:t>
            </a:r>
          </a:p>
          <a:p>
            <a:pPr marL="742950" lvl="1" indent="-285750">
              <a:spcBef>
                <a:spcPts val="0"/>
              </a:spcBef>
              <a:buClr>
                <a:srgbClr val="91AFBF"/>
              </a:buClr>
              <a:defRPr sz="2800"/>
            </a:pPr>
            <a:r>
              <a:t>shamt: shift amount (00000 for now)</a:t>
            </a:r>
          </a:p>
          <a:p>
            <a:pPr marL="742950" lvl="1" indent="-285750">
              <a:spcBef>
                <a:spcPts val="0"/>
              </a:spcBef>
              <a:buClr>
                <a:srgbClr val="91AFBF"/>
              </a:buClr>
              <a:defRPr sz="2800"/>
            </a:pPr>
            <a:r>
              <a:t>funct: function code (extends opcode)</a:t>
            </a:r>
          </a:p>
        </p:txBody>
      </p:sp>
      <p:grpSp>
        <p:nvGrpSpPr>
          <p:cNvPr id="260" name="Group"/>
          <p:cNvGrpSpPr/>
          <p:nvPr/>
        </p:nvGrpSpPr>
        <p:grpSpPr>
          <a:xfrm>
            <a:off x="1331912" y="1412874"/>
            <a:ext cx="6913564" cy="749956"/>
            <a:chOff x="0" y="0"/>
            <a:chExt cx="6913562" cy="749954"/>
          </a:xfrm>
        </p:grpSpPr>
        <p:sp>
          <p:nvSpPr>
            <p:cNvPr id="248" name="op"/>
            <p:cNvSpPr txBox="1"/>
            <p:nvPr/>
          </p:nvSpPr>
          <p:spPr>
            <a:xfrm>
              <a:off x="0" y="0"/>
              <a:ext cx="1296988"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op</a:t>
              </a:r>
            </a:p>
          </p:txBody>
        </p:sp>
        <p:sp>
          <p:nvSpPr>
            <p:cNvPr id="249" name="rs"/>
            <p:cNvSpPr txBox="1"/>
            <p:nvPr/>
          </p:nvSpPr>
          <p:spPr>
            <a:xfrm>
              <a:off x="1296987" y="0"/>
              <a:ext cx="1079501"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rs</a:t>
              </a:r>
            </a:p>
          </p:txBody>
        </p:sp>
        <p:sp>
          <p:nvSpPr>
            <p:cNvPr id="250" name="rt"/>
            <p:cNvSpPr txBox="1"/>
            <p:nvPr/>
          </p:nvSpPr>
          <p:spPr>
            <a:xfrm>
              <a:off x="2376487" y="0"/>
              <a:ext cx="1079501"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rt</a:t>
              </a:r>
            </a:p>
          </p:txBody>
        </p:sp>
        <p:sp>
          <p:nvSpPr>
            <p:cNvPr id="251" name="rd"/>
            <p:cNvSpPr txBox="1"/>
            <p:nvPr/>
          </p:nvSpPr>
          <p:spPr>
            <a:xfrm>
              <a:off x="3455987" y="0"/>
              <a:ext cx="1079501"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rd</a:t>
              </a:r>
            </a:p>
          </p:txBody>
        </p:sp>
        <p:sp>
          <p:nvSpPr>
            <p:cNvPr id="252" name="shamt"/>
            <p:cNvSpPr txBox="1"/>
            <p:nvPr/>
          </p:nvSpPr>
          <p:spPr>
            <a:xfrm>
              <a:off x="4537075" y="0"/>
              <a:ext cx="1079500"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shamt</a:t>
              </a:r>
            </a:p>
          </p:txBody>
        </p:sp>
        <p:sp>
          <p:nvSpPr>
            <p:cNvPr id="253" name="funct"/>
            <p:cNvSpPr txBox="1"/>
            <p:nvPr/>
          </p:nvSpPr>
          <p:spPr>
            <a:xfrm>
              <a:off x="5616575" y="0"/>
              <a:ext cx="1296988"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funct</a:t>
              </a:r>
            </a:p>
          </p:txBody>
        </p:sp>
        <p:sp>
          <p:nvSpPr>
            <p:cNvPr id="254" name="6 bits"/>
            <p:cNvSpPr txBox="1"/>
            <p:nvPr/>
          </p:nvSpPr>
          <p:spPr>
            <a:xfrm>
              <a:off x="330567"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6 bits</a:t>
              </a:r>
            </a:p>
          </p:txBody>
        </p:sp>
        <p:sp>
          <p:nvSpPr>
            <p:cNvPr id="255" name="6 bits"/>
            <p:cNvSpPr txBox="1"/>
            <p:nvPr/>
          </p:nvSpPr>
          <p:spPr>
            <a:xfrm>
              <a:off x="5947142"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6 bits</a:t>
              </a:r>
            </a:p>
          </p:txBody>
        </p:sp>
        <p:sp>
          <p:nvSpPr>
            <p:cNvPr id="256" name="5 bits"/>
            <p:cNvSpPr txBox="1"/>
            <p:nvPr/>
          </p:nvSpPr>
          <p:spPr>
            <a:xfrm>
              <a:off x="1554529" y="436562"/>
              <a:ext cx="589817"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5 bits</a:t>
              </a:r>
            </a:p>
          </p:txBody>
        </p:sp>
        <p:sp>
          <p:nvSpPr>
            <p:cNvPr id="257" name="5 bits"/>
            <p:cNvSpPr txBox="1"/>
            <p:nvPr/>
          </p:nvSpPr>
          <p:spPr>
            <a:xfrm>
              <a:off x="2635617"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5 bits</a:t>
              </a:r>
            </a:p>
          </p:txBody>
        </p:sp>
        <p:sp>
          <p:nvSpPr>
            <p:cNvPr id="258" name="5 bits"/>
            <p:cNvSpPr txBox="1"/>
            <p:nvPr/>
          </p:nvSpPr>
          <p:spPr>
            <a:xfrm>
              <a:off x="3715117"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5 bits</a:t>
              </a:r>
            </a:p>
          </p:txBody>
        </p:sp>
        <p:sp>
          <p:nvSpPr>
            <p:cNvPr id="259" name="5 bits"/>
            <p:cNvSpPr txBox="1"/>
            <p:nvPr/>
          </p:nvSpPr>
          <p:spPr>
            <a:xfrm>
              <a:off x="4794617"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5 bits</a:t>
              </a:r>
            </a:p>
          </p:txBody>
        </p:sp>
      </p:grpSp>
      <p:sp>
        <p:nvSpPr>
          <p:cNvPr id="2" name="Rectangle 1">
            <a:extLst>
              <a:ext uri="{FF2B5EF4-FFF2-40B4-BE49-F238E27FC236}">
                <a16:creationId xmlns:a16="http://schemas.microsoft.com/office/drawing/2014/main" id="{806C4D55-F070-3844-8975-6C04DEE184AF}"/>
              </a:ext>
            </a:extLst>
          </p:cNvPr>
          <p:cNvSpPr/>
          <p:nvPr/>
        </p:nvSpPr>
        <p:spPr>
          <a:xfrm>
            <a:off x="4960883" y="1292772"/>
            <a:ext cx="777765" cy="65164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lide Number"/>
          <p:cNvSpPr txBox="1">
            <a:spLocks noGrp="1"/>
          </p:cNvSpPr>
          <p:nvPr>
            <p:ph type="sldNum" sz="quarter" idx="4294967295"/>
          </p:nvPr>
        </p:nvSpPr>
        <p:spPr>
          <a:xfrm>
            <a:off x="8662704" y="6451701"/>
            <a:ext cx="301909" cy="288824"/>
          </a:xfrm>
          <a:prstGeom prst="rect">
            <a:avLst/>
          </a:prstGeom>
          <a:extLst>
            <a:ext uri="{C572A759-6A51-4108-AA02-DFA0A04FC94B}">
              <ma14:wrappingTextBoxFlag xmlns:ma14="http://schemas.microsoft.com/office/mac/drawingml/2011/main" xmlns="" val="1"/>
            </a:ext>
          </a:extLst>
        </p:spPr>
        <p:txBody>
          <a:bodyPr anchor="b"/>
          <a:lstStyle>
            <a:lvl1pPr>
              <a:defRPr sz="1400" b="1"/>
            </a:lvl1pPr>
          </a:lstStyle>
          <a:p>
            <a:fld id="{86CB4B4D-7CA3-9044-876B-883B54F8677D}" type="slidenum">
              <a:t>7</a:t>
            </a:fld>
            <a:endParaRPr/>
          </a:p>
        </p:txBody>
      </p:sp>
      <p:sp>
        <p:nvSpPr>
          <p:cNvPr id="263" name="R-format Example"/>
          <p:cNvSpPr txBox="1">
            <a:spLocks noGrp="1"/>
          </p:cNvSpPr>
          <p:nvPr>
            <p:ph type="title" idx="4294967295"/>
          </p:nvPr>
        </p:nvSpPr>
        <p:spPr>
          <a:xfrm>
            <a:off x="684212" y="146050"/>
            <a:ext cx="8259763" cy="762000"/>
          </a:xfrm>
          <a:prstGeom prst="rect">
            <a:avLst/>
          </a:prstGeom>
        </p:spPr>
        <p:txBody>
          <a:bodyPr>
            <a:normAutofit/>
          </a:bodyPr>
          <a:lstStyle/>
          <a:p>
            <a:r>
              <a:rPr dirty="0"/>
              <a:t>R-format Example</a:t>
            </a:r>
            <a:r>
              <a:rPr lang="ko-KR" altLang="en-US" dirty="0"/>
              <a:t> </a:t>
            </a:r>
            <a:r>
              <a:rPr lang="en-US" altLang="ko-KR" dirty="0"/>
              <a:t>:</a:t>
            </a:r>
            <a:r>
              <a:rPr lang="ko-KR" altLang="en-US" dirty="0"/>
              <a:t> </a:t>
            </a:r>
            <a:r>
              <a:rPr lang="en-US" altLang="ko-KR" dirty="0"/>
              <a:t>add</a:t>
            </a:r>
            <a:endParaRPr dirty="0"/>
          </a:p>
        </p:txBody>
      </p:sp>
      <p:sp>
        <p:nvSpPr>
          <p:cNvPr id="264" name="add $t0, $s1, $s2"/>
          <p:cNvSpPr txBox="1">
            <a:spLocks noGrp="1"/>
          </p:cNvSpPr>
          <p:nvPr>
            <p:ph type="body" sz="quarter" idx="4294967295"/>
          </p:nvPr>
        </p:nvSpPr>
        <p:spPr>
          <a:xfrm>
            <a:off x="684212" y="2492375"/>
            <a:ext cx="8270876" cy="649288"/>
          </a:xfrm>
          <a:prstGeom prst="rect">
            <a:avLst/>
          </a:prstGeom>
        </p:spPr>
        <p:txBody>
          <a:bodyPr>
            <a:normAutofit/>
          </a:bodyPr>
          <a:lstStyle>
            <a:lvl1pPr>
              <a:buSzTx/>
              <a:buFont typeface="Wingdings"/>
              <a:buNone/>
              <a:defRPr>
                <a:latin typeface="Lucida Console"/>
                <a:ea typeface="Lucida Console"/>
                <a:cs typeface="Lucida Console"/>
                <a:sym typeface="Lucida Console"/>
              </a:defRPr>
            </a:lvl1pPr>
          </a:lstStyle>
          <a:p>
            <a:r>
              <a:t>	add $t0, $s1, $s2</a:t>
            </a:r>
          </a:p>
        </p:txBody>
      </p:sp>
      <p:sp>
        <p:nvSpPr>
          <p:cNvPr id="265" name="special"/>
          <p:cNvSpPr txBox="1"/>
          <p:nvPr/>
        </p:nvSpPr>
        <p:spPr>
          <a:xfrm>
            <a:off x="1331912" y="3429000"/>
            <a:ext cx="1296989"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special</a:t>
            </a:r>
          </a:p>
        </p:txBody>
      </p:sp>
      <p:sp>
        <p:nvSpPr>
          <p:cNvPr id="266" name="$s1"/>
          <p:cNvSpPr txBox="1"/>
          <p:nvPr/>
        </p:nvSpPr>
        <p:spPr>
          <a:xfrm>
            <a:off x="2628900" y="3429000"/>
            <a:ext cx="1079500"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$s1</a:t>
            </a:r>
          </a:p>
        </p:txBody>
      </p:sp>
      <p:sp>
        <p:nvSpPr>
          <p:cNvPr id="267" name="$s2"/>
          <p:cNvSpPr txBox="1"/>
          <p:nvPr/>
        </p:nvSpPr>
        <p:spPr>
          <a:xfrm>
            <a:off x="3708400" y="3429000"/>
            <a:ext cx="1079500"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$s2</a:t>
            </a:r>
          </a:p>
        </p:txBody>
      </p:sp>
      <p:sp>
        <p:nvSpPr>
          <p:cNvPr id="268" name="$t0"/>
          <p:cNvSpPr txBox="1"/>
          <p:nvPr/>
        </p:nvSpPr>
        <p:spPr>
          <a:xfrm>
            <a:off x="4787900" y="3429000"/>
            <a:ext cx="1079500"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$t0</a:t>
            </a:r>
          </a:p>
        </p:txBody>
      </p:sp>
      <p:sp>
        <p:nvSpPr>
          <p:cNvPr id="269" name="0"/>
          <p:cNvSpPr txBox="1"/>
          <p:nvPr/>
        </p:nvSpPr>
        <p:spPr>
          <a:xfrm>
            <a:off x="5868987" y="3429000"/>
            <a:ext cx="1079501"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0</a:t>
            </a:r>
          </a:p>
        </p:txBody>
      </p:sp>
      <p:sp>
        <p:nvSpPr>
          <p:cNvPr id="270" name="add"/>
          <p:cNvSpPr txBox="1"/>
          <p:nvPr/>
        </p:nvSpPr>
        <p:spPr>
          <a:xfrm>
            <a:off x="6948487" y="3429000"/>
            <a:ext cx="1296989"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add</a:t>
            </a:r>
          </a:p>
        </p:txBody>
      </p:sp>
      <p:sp>
        <p:nvSpPr>
          <p:cNvPr id="271" name="0"/>
          <p:cNvSpPr txBox="1"/>
          <p:nvPr/>
        </p:nvSpPr>
        <p:spPr>
          <a:xfrm>
            <a:off x="1331912" y="4078287"/>
            <a:ext cx="1296989"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0</a:t>
            </a:r>
          </a:p>
        </p:txBody>
      </p:sp>
      <p:sp>
        <p:nvSpPr>
          <p:cNvPr id="272" name="17"/>
          <p:cNvSpPr txBox="1"/>
          <p:nvPr/>
        </p:nvSpPr>
        <p:spPr>
          <a:xfrm>
            <a:off x="2628900" y="4078287"/>
            <a:ext cx="1079500"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17</a:t>
            </a:r>
          </a:p>
        </p:txBody>
      </p:sp>
      <p:sp>
        <p:nvSpPr>
          <p:cNvPr id="273" name="18"/>
          <p:cNvSpPr txBox="1"/>
          <p:nvPr/>
        </p:nvSpPr>
        <p:spPr>
          <a:xfrm>
            <a:off x="3708400" y="4078287"/>
            <a:ext cx="1079500"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18</a:t>
            </a:r>
          </a:p>
        </p:txBody>
      </p:sp>
      <p:sp>
        <p:nvSpPr>
          <p:cNvPr id="274" name="8"/>
          <p:cNvSpPr txBox="1"/>
          <p:nvPr/>
        </p:nvSpPr>
        <p:spPr>
          <a:xfrm>
            <a:off x="4787900" y="4078287"/>
            <a:ext cx="1079500"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8</a:t>
            </a:r>
          </a:p>
        </p:txBody>
      </p:sp>
      <p:sp>
        <p:nvSpPr>
          <p:cNvPr id="275" name="0"/>
          <p:cNvSpPr txBox="1"/>
          <p:nvPr/>
        </p:nvSpPr>
        <p:spPr>
          <a:xfrm>
            <a:off x="5868987" y="4078287"/>
            <a:ext cx="1079501"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0</a:t>
            </a:r>
          </a:p>
        </p:txBody>
      </p:sp>
      <p:sp>
        <p:nvSpPr>
          <p:cNvPr id="276" name="32"/>
          <p:cNvSpPr txBox="1"/>
          <p:nvPr/>
        </p:nvSpPr>
        <p:spPr>
          <a:xfrm>
            <a:off x="6948487" y="4078287"/>
            <a:ext cx="1296989"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32</a:t>
            </a:r>
          </a:p>
        </p:txBody>
      </p:sp>
      <p:sp>
        <p:nvSpPr>
          <p:cNvPr id="277" name="000000"/>
          <p:cNvSpPr txBox="1"/>
          <p:nvPr/>
        </p:nvSpPr>
        <p:spPr>
          <a:xfrm>
            <a:off x="1331912" y="4725987"/>
            <a:ext cx="1296989"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000000</a:t>
            </a:r>
          </a:p>
        </p:txBody>
      </p:sp>
      <p:sp>
        <p:nvSpPr>
          <p:cNvPr id="278" name="10001"/>
          <p:cNvSpPr txBox="1"/>
          <p:nvPr/>
        </p:nvSpPr>
        <p:spPr>
          <a:xfrm>
            <a:off x="2628900" y="4725987"/>
            <a:ext cx="1079500"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10001</a:t>
            </a:r>
          </a:p>
        </p:txBody>
      </p:sp>
      <p:sp>
        <p:nvSpPr>
          <p:cNvPr id="279" name="10010"/>
          <p:cNvSpPr txBox="1"/>
          <p:nvPr/>
        </p:nvSpPr>
        <p:spPr>
          <a:xfrm>
            <a:off x="3708400" y="4725987"/>
            <a:ext cx="1079500"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10010</a:t>
            </a:r>
          </a:p>
        </p:txBody>
      </p:sp>
      <p:sp>
        <p:nvSpPr>
          <p:cNvPr id="280" name="01000"/>
          <p:cNvSpPr txBox="1"/>
          <p:nvPr/>
        </p:nvSpPr>
        <p:spPr>
          <a:xfrm>
            <a:off x="4787900" y="4725987"/>
            <a:ext cx="1079500"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01000</a:t>
            </a:r>
          </a:p>
        </p:txBody>
      </p:sp>
      <p:sp>
        <p:nvSpPr>
          <p:cNvPr id="281" name="00000"/>
          <p:cNvSpPr txBox="1"/>
          <p:nvPr/>
        </p:nvSpPr>
        <p:spPr>
          <a:xfrm>
            <a:off x="5868987" y="4725987"/>
            <a:ext cx="1079501"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00000</a:t>
            </a:r>
          </a:p>
        </p:txBody>
      </p:sp>
      <p:sp>
        <p:nvSpPr>
          <p:cNvPr id="282" name="100000"/>
          <p:cNvSpPr txBox="1"/>
          <p:nvPr/>
        </p:nvSpPr>
        <p:spPr>
          <a:xfrm>
            <a:off x="6948487" y="4725987"/>
            <a:ext cx="1296989" cy="394281"/>
          </a:xfrm>
          <a:prstGeom prst="rect">
            <a:avLst/>
          </a:prstGeom>
          <a:ln w="19050">
            <a:solidFill>
              <a:srgbClr val="000000"/>
            </a:solidFill>
          </a:ln>
          <a:extLst>
            <a:ext uri="{C572A759-6A51-4108-AA02-DFA0A04FC94B}">
              <ma14:wrappingTextBoxFlag xmlns:ma14="http://schemas.microsoft.com/office/mac/drawingml/2011/main" xmlns="" val="1"/>
            </a:ext>
          </a:extLst>
        </p:spPr>
        <p:txBody>
          <a:bodyPr lIns="45719" rIns="45719">
            <a:spAutoFit/>
          </a:bodyPr>
          <a:lstStyle>
            <a:lvl1pPr algn="ctr">
              <a:defRPr sz="2000"/>
            </a:lvl1pPr>
          </a:lstStyle>
          <a:p>
            <a:r>
              <a:t>100000</a:t>
            </a:r>
          </a:p>
        </p:txBody>
      </p:sp>
      <p:sp>
        <p:nvSpPr>
          <p:cNvPr id="283" name="000000100011001001000000001000002 = 0232402016"/>
          <p:cNvSpPr txBox="1"/>
          <p:nvPr/>
        </p:nvSpPr>
        <p:spPr>
          <a:xfrm>
            <a:off x="684212" y="5516562"/>
            <a:ext cx="8140701" cy="49498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spcBef>
                <a:spcPts val="500"/>
              </a:spcBef>
              <a:defRPr sz="2400"/>
            </a:pPr>
            <a:r>
              <a:t>00000010001100100100000000100000</a:t>
            </a:r>
            <a:r>
              <a:rPr baseline="-25000"/>
              <a:t>2</a:t>
            </a:r>
            <a:r>
              <a:t> = 02324020</a:t>
            </a:r>
            <a:r>
              <a:rPr baseline="-25000"/>
              <a:t>16</a:t>
            </a:r>
          </a:p>
        </p:txBody>
      </p:sp>
      <p:grpSp>
        <p:nvGrpSpPr>
          <p:cNvPr id="296" name="Group"/>
          <p:cNvGrpSpPr/>
          <p:nvPr/>
        </p:nvGrpSpPr>
        <p:grpSpPr>
          <a:xfrm>
            <a:off x="1331912" y="1412874"/>
            <a:ext cx="6913564" cy="749956"/>
            <a:chOff x="0" y="0"/>
            <a:chExt cx="6913562" cy="749954"/>
          </a:xfrm>
        </p:grpSpPr>
        <p:sp>
          <p:nvSpPr>
            <p:cNvPr id="284" name="op"/>
            <p:cNvSpPr txBox="1"/>
            <p:nvPr/>
          </p:nvSpPr>
          <p:spPr>
            <a:xfrm>
              <a:off x="0" y="0"/>
              <a:ext cx="1296988"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op</a:t>
              </a:r>
            </a:p>
          </p:txBody>
        </p:sp>
        <p:sp>
          <p:nvSpPr>
            <p:cNvPr id="285" name="rs"/>
            <p:cNvSpPr txBox="1"/>
            <p:nvPr/>
          </p:nvSpPr>
          <p:spPr>
            <a:xfrm>
              <a:off x="1296987" y="0"/>
              <a:ext cx="1079501"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rs</a:t>
              </a:r>
            </a:p>
          </p:txBody>
        </p:sp>
        <p:sp>
          <p:nvSpPr>
            <p:cNvPr id="286" name="rt"/>
            <p:cNvSpPr txBox="1"/>
            <p:nvPr/>
          </p:nvSpPr>
          <p:spPr>
            <a:xfrm>
              <a:off x="2376487" y="0"/>
              <a:ext cx="1079501"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rt</a:t>
              </a:r>
            </a:p>
          </p:txBody>
        </p:sp>
        <p:sp>
          <p:nvSpPr>
            <p:cNvPr id="287" name="rd"/>
            <p:cNvSpPr txBox="1"/>
            <p:nvPr/>
          </p:nvSpPr>
          <p:spPr>
            <a:xfrm>
              <a:off x="3455987" y="0"/>
              <a:ext cx="1079501"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rd</a:t>
              </a:r>
            </a:p>
          </p:txBody>
        </p:sp>
        <p:sp>
          <p:nvSpPr>
            <p:cNvPr id="288" name="shamt"/>
            <p:cNvSpPr txBox="1"/>
            <p:nvPr/>
          </p:nvSpPr>
          <p:spPr>
            <a:xfrm>
              <a:off x="4537075" y="0"/>
              <a:ext cx="1079500"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shamt</a:t>
              </a:r>
            </a:p>
          </p:txBody>
        </p:sp>
        <p:sp>
          <p:nvSpPr>
            <p:cNvPr id="289" name="funct"/>
            <p:cNvSpPr txBox="1"/>
            <p:nvPr/>
          </p:nvSpPr>
          <p:spPr>
            <a:xfrm>
              <a:off x="5616575" y="0"/>
              <a:ext cx="1296988" cy="394281"/>
            </a:xfrm>
            <a:prstGeom prst="rect">
              <a:avLst/>
            </a:prstGeom>
            <a:no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000"/>
              </a:lvl1pPr>
            </a:lstStyle>
            <a:p>
              <a:r>
                <a:t>funct</a:t>
              </a:r>
            </a:p>
          </p:txBody>
        </p:sp>
        <p:sp>
          <p:nvSpPr>
            <p:cNvPr id="290" name="6 bits"/>
            <p:cNvSpPr txBox="1"/>
            <p:nvPr/>
          </p:nvSpPr>
          <p:spPr>
            <a:xfrm>
              <a:off x="330567"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6 bits</a:t>
              </a:r>
            </a:p>
          </p:txBody>
        </p:sp>
        <p:sp>
          <p:nvSpPr>
            <p:cNvPr id="291" name="6 bits"/>
            <p:cNvSpPr txBox="1"/>
            <p:nvPr/>
          </p:nvSpPr>
          <p:spPr>
            <a:xfrm>
              <a:off x="5947142"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6 bits</a:t>
              </a:r>
            </a:p>
          </p:txBody>
        </p:sp>
        <p:sp>
          <p:nvSpPr>
            <p:cNvPr id="292" name="5 bits"/>
            <p:cNvSpPr txBox="1"/>
            <p:nvPr/>
          </p:nvSpPr>
          <p:spPr>
            <a:xfrm>
              <a:off x="1554529" y="436562"/>
              <a:ext cx="589817"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5 bits</a:t>
              </a:r>
            </a:p>
          </p:txBody>
        </p:sp>
        <p:sp>
          <p:nvSpPr>
            <p:cNvPr id="293" name="5 bits"/>
            <p:cNvSpPr txBox="1"/>
            <p:nvPr/>
          </p:nvSpPr>
          <p:spPr>
            <a:xfrm>
              <a:off x="2635617"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5 bits</a:t>
              </a:r>
            </a:p>
          </p:txBody>
        </p:sp>
        <p:sp>
          <p:nvSpPr>
            <p:cNvPr id="294" name="5 bits"/>
            <p:cNvSpPr txBox="1"/>
            <p:nvPr/>
          </p:nvSpPr>
          <p:spPr>
            <a:xfrm>
              <a:off x="3715117"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5 bits</a:t>
              </a:r>
            </a:p>
          </p:txBody>
        </p:sp>
        <p:sp>
          <p:nvSpPr>
            <p:cNvPr id="295" name="5 bits"/>
            <p:cNvSpPr txBox="1"/>
            <p:nvPr/>
          </p:nvSpPr>
          <p:spPr>
            <a:xfrm>
              <a:off x="4794617" y="436562"/>
              <a:ext cx="589816"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600"/>
              </a:lvl1pPr>
            </a:lstStyle>
            <a:p>
              <a:r>
                <a:t>5 bits</a:t>
              </a:r>
            </a:p>
          </p:txBody>
        </p:sp>
      </p:grpSp>
      <p:cxnSp>
        <p:nvCxnSpPr>
          <p:cNvPr id="3" name="Straight Arrow Connector 2">
            <a:extLst>
              <a:ext uri="{FF2B5EF4-FFF2-40B4-BE49-F238E27FC236}">
                <a16:creationId xmlns:a16="http://schemas.microsoft.com/office/drawing/2014/main" id="{33AD366F-47C5-0E45-BF0C-C320D44740AA}"/>
              </a:ext>
            </a:extLst>
          </p:cNvPr>
          <p:cNvCxnSpPr>
            <a:cxnSpLocks/>
          </p:cNvCxnSpPr>
          <p:nvPr/>
        </p:nvCxnSpPr>
        <p:spPr>
          <a:xfrm flipV="1">
            <a:off x="2554014" y="2162831"/>
            <a:ext cx="2493016" cy="422714"/>
          </a:xfrm>
          <a:prstGeom prst="straightConnector1">
            <a:avLst/>
          </a:prstGeom>
          <a:noFill/>
          <a:ln w="25400" cap="flat">
            <a:solidFill>
              <a:srgbClr val="0070C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C4776AAC-F5CF-2D4B-8986-81E5B299D617}"/>
              </a:ext>
            </a:extLst>
          </p:cNvPr>
          <p:cNvCxnSpPr>
            <a:endCxn id="292" idx="2"/>
          </p:cNvCxnSpPr>
          <p:nvPr/>
        </p:nvCxnSpPr>
        <p:spPr>
          <a:xfrm flipH="1" flipV="1">
            <a:off x="3181350" y="2162831"/>
            <a:ext cx="434209" cy="45424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CD394D6A-F87F-CB41-952B-E93640B56648}"/>
              </a:ext>
            </a:extLst>
          </p:cNvPr>
          <p:cNvCxnSpPr>
            <a:cxnSpLocks/>
            <a:endCxn id="293" idx="2"/>
          </p:cNvCxnSpPr>
          <p:nvPr/>
        </p:nvCxnSpPr>
        <p:spPr>
          <a:xfrm flipH="1" flipV="1">
            <a:off x="4262438" y="2162831"/>
            <a:ext cx="525462" cy="454245"/>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352" name="MIPS opcode map"/>
          <p:cNvSpPr txBox="1">
            <a:spLocks noGrp="1"/>
          </p:cNvSpPr>
          <p:nvPr>
            <p:ph type="title" idx="4294967295"/>
          </p:nvPr>
        </p:nvSpPr>
        <p:spPr>
          <a:xfrm>
            <a:off x="0" y="115887"/>
            <a:ext cx="7620000" cy="609601"/>
          </a:xfrm>
          <a:prstGeom prst="rect">
            <a:avLst/>
          </a:prstGeom>
        </p:spPr>
        <p:txBody>
          <a:bodyPr lIns="44450" tIns="44450" rIns="44450" bIns="44450" anchor="ctr">
            <a:normAutofit/>
          </a:bodyPr>
          <a:lstStyle>
            <a:lvl1pPr>
              <a:defRPr sz="2800">
                <a:solidFill>
                  <a:srgbClr val="000000"/>
                </a:solidFill>
              </a:defRPr>
            </a:lvl1pPr>
          </a:lstStyle>
          <a:p>
            <a:r>
              <a:t>MIPS opcode map</a:t>
            </a:r>
          </a:p>
        </p:txBody>
      </p:sp>
      <p:sp>
        <p:nvSpPr>
          <p:cNvPr id="353" name="Appendix A-50"/>
          <p:cNvSpPr txBox="1">
            <a:spLocks noGrp="1"/>
          </p:cNvSpPr>
          <p:nvPr>
            <p:ph type="body" idx="4294967295"/>
          </p:nvPr>
        </p:nvSpPr>
        <p:spPr>
          <a:xfrm>
            <a:off x="429386" y="1343786"/>
            <a:ext cx="7980428" cy="3713228"/>
          </a:xfrm>
          <a:prstGeom prst="rect">
            <a:avLst/>
          </a:prstGeom>
        </p:spPr>
        <p:txBody>
          <a:bodyPr lIns="44450" tIns="44450" rIns="44450" bIns="44450">
            <a:normAutofit/>
          </a:bodyPr>
          <a:lstStyle>
            <a:lvl1pPr>
              <a:spcBef>
                <a:spcPts val="400"/>
              </a:spcBef>
              <a:buClrTx/>
              <a:buSzPct val="100000"/>
              <a:buChar char="•"/>
              <a:defRPr sz="1800" b="1"/>
            </a:lvl1pPr>
          </a:lstStyle>
          <a:p>
            <a:r>
              <a:t>Appendix A-50</a:t>
            </a:r>
          </a:p>
        </p:txBody>
      </p:sp>
      <p:pic>
        <p:nvPicPr>
          <p:cNvPr id="354" name="App-b-10-02-P374493" descr="App-b-10-02-P374493"/>
          <p:cNvPicPr>
            <a:picLocks noChangeAspect="1"/>
          </p:cNvPicPr>
          <p:nvPr/>
        </p:nvPicPr>
        <p:blipFill>
          <a:blip r:embed="rId2"/>
          <a:stretch>
            <a:fillRect/>
          </a:stretch>
        </p:blipFill>
        <p:spPr>
          <a:xfrm>
            <a:off x="3059112" y="0"/>
            <a:ext cx="6084888" cy="6916738"/>
          </a:xfrm>
          <a:prstGeom prst="rect">
            <a:avLst/>
          </a:prstGeom>
          <a:ln w="12700">
            <a:miter lim="400000"/>
          </a:ln>
        </p:spPr>
      </p:pic>
      <p:sp>
        <p:nvSpPr>
          <p:cNvPr id="2" name="Rectangle 1">
            <a:extLst>
              <a:ext uri="{FF2B5EF4-FFF2-40B4-BE49-F238E27FC236}">
                <a16:creationId xmlns:a16="http://schemas.microsoft.com/office/drawing/2014/main" id="{1729789D-8DD0-DB4C-8AC6-99768159694E}"/>
              </a:ext>
            </a:extLst>
          </p:cNvPr>
          <p:cNvSpPr/>
          <p:nvPr/>
        </p:nvSpPr>
        <p:spPr>
          <a:xfrm>
            <a:off x="3384331" y="525517"/>
            <a:ext cx="641131" cy="115614"/>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 name="Rectangle 2">
            <a:extLst>
              <a:ext uri="{FF2B5EF4-FFF2-40B4-BE49-F238E27FC236}">
                <a16:creationId xmlns:a16="http://schemas.microsoft.com/office/drawing/2014/main" id="{AECAD147-C2EB-2048-A414-9E71F95C7871}"/>
              </a:ext>
            </a:extLst>
          </p:cNvPr>
          <p:cNvSpPr/>
          <p:nvPr/>
        </p:nvSpPr>
        <p:spPr>
          <a:xfrm>
            <a:off x="6674069" y="3678621"/>
            <a:ext cx="525517" cy="105103"/>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transition spd="med" advClick="0" advTm="2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07D2EC-2100-5349-84EB-BDFEA1ED319D}"/>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38E5B3F0-8693-3846-9F7C-E318AD6BD3E7}"/>
              </a:ext>
            </a:extLst>
          </p:cNvPr>
          <p:cNvPicPr>
            <a:picLocks noChangeAspect="1"/>
          </p:cNvPicPr>
          <p:nvPr/>
        </p:nvPicPr>
        <p:blipFill>
          <a:blip r:embed="rId2"/>
          <a:stretch>
            <a:fillRect/>
          </a:stretch>
        </p:blipFill>
        <p:spPr>
          <a:xfrm>
            <a:off x="1622502" y="0"/>
            <a:ext cx="5898995" cy="6858000"/>
          </a:xfrm>
          <a:prstGeom prst="rect">
            <a:avLst/>
          </a:prstGeom>
        </p:spPr>
      </p:pic>
      <p:sp>
        <p:nvSpPr>
          <p:cNvPr id="6" name="Title 5">
            <a:extLst>
              <a:ext uri="{FF2B5EF4-FFF2-40B4-BE49-F238E27FC236}">
                <a16:creationId xmlns:a16="http://schemas.microsoft.com/office/drawing/2014/main" id="{8B3D9F62-E10D-E849-B2FE-5C23CAE7A4CE}"/>
              </a:ext>
            </a:extLst>
          </p:cNvPr>
          <p:cNvSpPr>
            <a:spLocks noGrp="1"/>
          </p:cNvSpPr>
          <p:nvPr>
            <p:ph type="title"/>
          </p:nvPr>
        </p:nvSpPr>
        <p:spPr/>
        <p:txBody>
          <a:bodyPr/>
          <a:lstStyle/>
          <a:p>
            <a:endParaRPr lang="en-US"/>
          </a:p>
        </p:txBody>
      </p:sp>
      <p:sp>
        <p:nvSpPr>
          <p:cNvPr id="7" name="Rectangle 6">
            <a:extLst>
              <a:ext uri="{FF2B5EF4-FFF2-40B4-BE49-F238E27FC236}">
                <a16:creationId xmlns:a16="http://schemas.microsoft.com/office/drawing/2014/main" id="{02443D08-1AB2-8846-8842-5B56C54C6D87}"/>
              </a:ext>
            </a:extLst>
          </p:cNvPr>
          <p:cNvSpPr/>
          <p:nvPr/>
        </p:nvSpPr>
        <p:spPr>
          <a:xfrm>
            <a:off x="6442841" y="1408386"/>
            <a:ext cx="977462" cy="35735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601299777"/>
      </p:ext>
    </p:extLst>
  </p:cSld>
  <p:clrMapOvr>
    <a:masterClrMapping/>
  </p:clrMapOvr>
  <p:transition spd="med"/>
</p:sld>
</file>

<file path=ppt/theme/theme1.xml><?xml version="1.0" encoding="utf-8"?>
<a:theme xmlns:a="http://schemas.openxmlformats.org/drawingml/2006/main" name="1_cod4e">
  <a:themeElements>
    <a:clrScheme name="1_cod4e">
      <a:dk1>
        <a:srgbClr val="000000"/>
      </a:dk1>
      <a:lt1>
        <a:srgbClr val="FFFFFF"/>
      </a:lt1>
      <a:dk2>
        <a:srgbClr val="A7A7A7"/>
      </a:dk2>
      <a:lt2>
        <a:srgbClr val="535353"/>
      </a:lt2>
      <a:accent1>
        <a:srgbClr val="9FCAD3"/>
      </a:accent1>
      <a:accent2>
        <a:srgbClr val="C0C0C0"/>
      </a:accent2>
      <a:accent3>
        <a:srgbClr val="9BBB59"/>
      </a:accent3>
      <a:accent4>
        <a:srgbClr val="8064A2"/>
      </a:accent4>
      <a:accent5>
        <a:srgbClr val="4BACC6"/>
      </a:accent5>
      <a:accent6>
        <a:srgbClr val="F79646"/>
      </a:accent6>
      <a:hlink>
        <a:srgbClr val="0000FF"/>
      </a:hlink>
      <a:folHlink>
        <a:srgbClr val="FF00FF"/>
      </a:folHlink>
    </a:clrScheme>
    <a:fontScheme name="1_cod4e">
      <a:majorFont>
        <a:latin typeface="Helvetica"/>
        <a:ea typeface="Helvetica"/>
        <a:cs typeface="Helvetica"/>
      </a:majorFont>
      <a:minorFont>
        <a:latin typeface="Times New Roman"/>
        <a:ea typeface="Times New Roman"/>
        <a:cs typeface="Times New Roman"/>
      </a:minorFont>
    </a:fontScheme>
    <a:fmtScheme name="1_cod4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FF0000"/>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stStyle>
      <a:style>
        <a:lnRef idx="0">
          <a:scrgbClr r="0" g="0" b="0"/>
        </a:lnRef>
        <a:fillRef idx="0">
          <a:scrgbClr r="0" g="0" b="0"/>
        </a:fillRef>
        <a:effectRef idx="0">
          <a:scrgbClr r="0" g="0" b="0"/>
        </a:effectRef>
        <a:fontRef idx="none"/>
      </a:style>
    </a:spDef>
    <a:lnDef>
      <a:spPr>
        <a:noFill/>
        <a:ln w="25400" cap="flat">
          <a:solidFill>
            <a:schemeClr val="tx1"/>
          </a:solidFill>
          <a:prstDash val="solid"/>
          <a:round/>
          <a:tailEnd type="arrow"/>
        </a:ln>
        <a:effectLst>
          <a:outerShdw blurRad="38100" dist="20000" dir="5400000" rotWithShape="0">
            <a:srgbClr val="000000">
              <a:alpha val="38000"/>
            </a:srgbClr>
          </a:outerShdw>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cod4e">
  <a:themeElements>
    <a:clrScheme name="1_cod4e">
      <a:dk1>
        <a:srgbClr val="000000"/>
      </a:dk1>
      <a:lt1>
        <a:srgbClr val="FFFFFF"/>
      </a:lt1>
      <a:dk2>
        <a:srgbClr val="A7A7A7"/>
      </a:dk2>
      <a:lt2>
        <a:srgbClr val="535353"/>
      </a:lt2>
      <a:accent1>
        <a:srgbClr val="9FCAD3"/>
      </a:accent1>
      <a:accent2>
        <a:srgbClr val="C0C0C0"/>
      </a:accent2>
      <a:accent3>
        <a:srgbClr val="9BBB59"/>
      </a:accent3>
      <a:accent4>
        <a:srgbClr val="8064A2"/>
      </a:accent4>
      <a:accent5>
        <a:srgbClr val="4BACC6"/>
      </a:accent5>
      <a:accent6>
        <a:srgbClr val="F79646"/>
      </a:accent6>
      <a:hlink>
        <a:srgbClr val="0000FF"/>
      </a:hlink>
      <a:folHlink>
        <a:srgbClr val="FF00FF"/>
      </a:folHlink>
    </a:clrScheme>
    <a:fontScheme name="1_cod4e">
      <a:majorFont>
        <a:latin typeface="Helvetica"/>
        <a:ea typeface="Helvetica"/>
        <a:cs typeface="Helvetica"/>
      </a:majorFont>
      <a:minorFont>
        <a:latin typeface="Times New Roman"/>
        <a:ea typeface="Times New Roman"/>
        <a:cs typeface="Times New Roman"/>
      </a:minorFont>
    </a:fontScheme>
    <a:fmtScheme name="1_cod4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804</TotalTime>
  <Words>923</Words>
  <Application>Microsoft Macintosh PowerPoint</Application>
  <PresentationFormat>On-screen Show (4:3)</PresentationFormat>
  <Paragraphs>251</Paragraphs>
  <Slides>43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Courier</vt:lpstr>
      <vt:lpstr>Courier New</vt:lpstr>
      <vt:lpstr>Helvetica</vt:lpstr>
      <vt:lpstr>Lucida Console</vt:lpstr>
      <vt:lpstr>Times New Roman</vt:lpstr>
      <vt:lpstr>Wingdings</vt:lpstr>
      <vt:lpstr>1_cod4e</vt:lpstr>
      <vt:lpstr>2.5 Representing Instructions in Computer</vt:lpstr>
      <vt:lpstr>Representation of a Program</vt:lpstr>
      <vt:lpstr>PowerPoint Presentation</vt:lpstr>
      <vt:lpstr>PowerPoint Presentation</vt:lpstr>
      <vt:lpstr>PowerPoint Presentation</vt:lpstr>
      <vt:lpstr>MIPS R-format Instructions</vt:lpstr>
      <vt:lpstr>R-format Example : add</vt:lpstr>
      <vt:lpstr>MIPS opcode map</vt:lpstr>
      <vt:lpstr>PowerPoint Presentation</vt:lpstr>
      <vt:lpstr>PowerPoint Presentation</vt:lpstr>
      <vt:lpstr>Disassemble the following MIPS instruction</vt:lpstr>
      <vt:lpstr>MIPS opcode map</vt:lpstr>
      <vt:lpstr>R-format instructions</vt:lpstr>
      <vt:lpstr>PowerPoint Presentation</vt:lpstr>
      <vt:lpstr>PowerPoint Presentation</vt:lpstr>
      <vt:lpstr>PowerPoint Presentation</vt:lpstr>
      <vt:lpstr>MIPS I-format Instructions</vt:lpstr>
      <vt:lpstr>ori</vt:lpstr>
      <vt:lpstr>MIPS opcode map</vt:lpstr>
      <vt:lpstr>PowerPoint Presentation</vt:lpstr>
      <vt:lpstr>andi $11, $0, 0xffff</vt:lpstr>
      <vt:lpstr>PowerPoint Presentation</vt:lpstr>
      <vt:lpstr>MIPS opcode map</vt:lpstr>
      <vt:lpstr>addi $11, $0,  -1</vt:lpstr>
      <vt:lpstr>Sign Extension (section 2.4) </vt:lpstr>
      <vt:lpstr>PowerPoint Presentation</vt:lpstr>
      <vt:lpstr>logical operation 은 sign extension 을 하지 않는다.</vt:lpstr>
      <vt:lpstr>How to store a 16-bit value to a register   </vt:lpstr>
      <vt:lpstr>2.10 How to store a 32-bit Constant to a register </vt:lpstr>
      <vt:lpstr>PowerPoint Presentation</vt:lpstr>
      <vt:lpstr>PowerPoint Presentation</vt:lpstr>
      <vt:lpstr>$t0 의 값을 0000 0000 1111 1111 0000 0000 0000 1111 로</vt:lpstr>
      <vt:lpstr>MIPS opcode map</vt:lpstr>
      <vt:lpstr>PowerPoint Presentation</vt:lpstr>
      <vt:lpstr>PowerPoint Presentation</vt:lpstr>
      <vt:lpstr> 유사명령어  addi $t1, $0, 0x7fffffff</vt:lpstr>
      <vt:lpstr>PowerPoint Presentation</vt:lpstr>
      <vt:lpstr>PowerPoint Presentation</vt:lpstr>
      <vt:lpstr>PowerPoint Presentation</vt:lpstr>
      <vt:lpstr>PowerPoint Presentation</vt:lpstr>
      <vt:lpstr>PowerPoint Presentation</vt:lpstr>
      <vt:lpstr>R and I format instructions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cp:lastModifiedBy>(소프트웨어전공)임은진</cp:lastModifiedBy>
  <cp:revision>58</cp:revision>
  <dcterms:modified xsi:type="dcterms:W3CDTF">2019-09-17T14:29:33Z</dcterms:modified>
</cp:coreProperties>
</file>